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334" r:id="rId2"/>
    <p:sldId id="344" r:id="rId3"/>
    <p:sldId id="347" r:id="rId4"/>
    <p:sldId id="356" r:id="rId5"/>
    <p:sldId id="348" r:id="rId6"/>
    <p:sldId id="358" r:id="rId7"/>
    <p:sldId id="351" r:id="rId8"/>
    <p:sldId id="350" r:id="rId9"/>
    <p:sldId id="352" r:id="rId10"/>
    <p:sldId id="353" r:id="rId11"/>
    <p:sldId id="357" r:id="rId12"/>
    <p:sldId id="359" r:id="rId13"/>
    <p:sldId id="355" r:id="rId14"/>
    <p:sldId id="354" r:id="rId15"/>
    <p:sldId id="360" r:id="rId16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Karine Leroy" initials="KL [7]" lastIdx="1" clrIdx="6"/>
  <p:cmAuthor id="1" name="Albert Sorrosal" initials="AS" lastIdx="27" clrIdx="0">
    <p:extLst/>
  </p:cmAuthor>
  <p:cmAuthor id="8" name="Anna Dorangricchia" initials="AD" lastIdx="3" clrIdx="7"/>
  <p:cmAuthor id="2" name="Iveta Puzo" initials="IP" lastIdx="0" clrIdx="1"/>
  <p:cmAuthor id="3" name="Karine Leroy" initials="KL" lastIdx="6" clrIdx="2">
    <p:extLst/>
  </p:cmAuthor>
  <p:cmAuthor id="4" name="Karine Leroy" initials="KL [2]" lastIdx="1" clrIdx="3">
    <p:extLst/>
  </p:cmAuthor>
  <p:cmAuthor id="5" name="Karine Leroy" initials="KL [3]" lastIdx="2" clrIdx="4">
    <p:extLst/>
  </p:cmAuthor>
  <p:cmAuthor id="6" name="Karine Leroy" initials="KL [8]" lastIdx="1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00"/>
    <a:srgbClr val="751D70"/>
    <a:srgbClr val="07147A"/>
    <a:srgbClr val="CB6C65"/>
    <a:srgbClr val="829002"/>
    <a:srgbClr val="21612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 mitjà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E171933-4619-4E11-9A3F-F7608DF75F80}" styleName="Estil mitjà 1 - èmfasi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793D81CF-94F2-401A-BA57-92F5A7B2D0C5}" styleName="Estil mitjà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5" autoAdjust="0"/>
    <p:restoredTop sz="84317" autoAdjust="0"/>
  </p:normalViewPr>
  <p:slideViewPr>
    <p:cSldViewPr snapToGrid="0" snapToObjects="1">
      <p:cViewPr varScale="1">
        <p:scale>
          <a:sx n="98" d="100"/>
          <a:sy n="98" d="100"/>
        </p:scale>
        <p:origin x="-1032" y="-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3D3EA7-D0CE-EB41-ABC6-0DB0AF78D1DB}" type="datetimeFigureOut">
              <a:rPr lang="en-US" smtClean="0"/>
              <a:pPr/>
              <a:t>6/9/2017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88E7AE-47F1-B047-81A4-F24A378C2A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100875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E95BE5-1591-AD44-AE80-38ADA788D1CF}" type="datetimeFigureOut">
              <a:rPr lang="en-US" smtClean="0"/>
              <a:pPr/>
              <a:t>6/9/2017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4620A6-3106-3D41-BF4A-81770CEB1E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746637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Art. 70 ENI CBC </a:t>
            </a:r>
            <a:r>
              <a:rPr lang="pl-PL" dirty="0" err="1"/>
              <a:t>IRs</a:t>
            </a:r>
            <a:r>
              <a:rPr lang="pl-PL" dirty="0"/>
              <a:t> =&gt; 5 lat </a:t>
            </a:r>
          </a:p>
          <a:p>
            <a:r>
              <a:rPr lang="pl-PL" dirty="0"/>
              <a:t>Działania w projektach do końca 2022, raport końcowy do 30.09.2024 =&gt; do końca 2024 roku płatność salda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4620A6-3106-3D41-BF4A-81770CEB1EC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111594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4620A6-3106-3D41-BF4A-81770CEB1EC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567254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4620A6-3106-3D41-BF4A-81770CEB1EC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738493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4620A6-3106-3D41-BF4A-81770CEB1EC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930714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4620A6-3106-3D41-BF4A-81770CEB1EC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284713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4620A6-3106-3D41-BF4A-81770CEB1EC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001674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Dla partnerów spoza obszaru wsparcia (tylko PL i RU) ograniczenie do 20% budżetu programu</a:t>
            </a:r>
          </a:p>
          <a:p>
            <a:endParaRPr lang="pl-PL" dirty="0"/>
          </a:p>
          <a:p>
            <a:r>
              <a:rPr lang="pl-PL" dirty="0"/>
              <a:t>Razem partnerzy są w stanie lepiej adresować wspólne problemy/ wyzwania, tworzyć nowe/ wspólne możliwości, dzielić się doświadczeniami i wymieniać się dobrymi praktykami, które odnoszą się do wspólnych interesów.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4620A6-3106-3D41-BF4A-81770CEB1EC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567563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4620A6-3106-3D41-BF4A-81770CEB1EC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18789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Wartość dodana =&gt; mając partnerów współpracujących w tych samych/ podobnych dziedzinach dodajmy do projektu partnera związanego z lokalnymi mediami aby zwiększyć rozpoznawalność/ świadomość o projekcie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4620A6-3106-3D41-BF4A-81770CEB1EC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021585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4620A6-3106-3D41-BF4A-81770CEB1EC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74796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4620A6-3106-3D41-BF4A-81770CEB1EC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267293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Umowa partnerska zgodna ze wzorem do podpisania przed podpisaniem umowy partnerskiej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4620A6-3106-3D41-BF4A-81770CEB1EC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674350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4620A6-3106-3D41-BF4A-81770CEB1EC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593976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Ostateczna umowa partnerska do podpisania przed podpisaniem umowy grantowej ale początek prac wcześniej tak aby wszyscy możliwie jak najszybciej poznali specyfikę projektu/ wymogów etc.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4620A6-3106-3D41-BF4A-81770CEB1EC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07250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jpeg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7744" y="1789882"/>
            <a:ext cx="6154044" cy="1726692"/>
          </a:xfrm>
          <a:prstGeom prst="rect">
            <a:avLst/>
          </a:prstGeom>
        </p:spPr>
        <p:txBody>
          <a:bodyPr anchor="b"/>
          <a:lstStyle>
            <a:lvl1pPr algn="l">
              <a:defRPr sz="3200" baseline="0"/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57744" y="3733560"/>
            <a:ext cx="6154044" cy="791543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subtitle</a:t>
            </a:r>
            <a:r>
              <a:rPr lang="fi-FI" dirty="0"/>
              <a:t> </a:t>
            </a:r>
            <a:r>
              <a:rPr lang="fi-FI" dirty="0" err="1"/>
              <a:t>style</a:t>
            </a:r>
            <a:r>
              <a:rPr lang="fi-FI" dirty="0"/>
              <a:t>	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xmlns="" val="1138676460"/>
              </p:ext>
            </p:extLst>
          </p:nvPr>
        </p:nvGraphicFramePr>
        <p:xfrm>
          <a:off x="0" y="5928494"/>
          <a:ext cx="12192000" cy="30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096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l"/>
                      <a:r>
                        <a:rPr lang="fr-BE" sz="1400" b="0" dirty="0">
                          <a:latin typeface="Century Gothic" pitchFamily="34" charset="0"/>
                        </a:rPr>
                        <a:t> A </a:t>
                      </a:r>
                      <a:r>
                        <a:rPr lang="fr-BE" sz="1400" b="0" dirty="0" err="1">
                          <a:latin typeface="Century Gothic" pitchFamily="34" charset="0"/>
                        </a:rPr>
                        <a:t>project</a:t>
                      </a:r>
                      <a:r>
                        <a:rPr lang="fr-BE" sz="1400" b="0" dirty="0">
                          <a:latin typeface="Century Gothic" pitchFamily="34" charset="0"/>
                        </a:rPr>
                        <a:t> </a:t>
                      </a:r>
                      <a:r>
                        <a:rPr lang="fr-BE" sz="1400" b="0" dirty="0" err="1">
                          <a:latin typeface="Century Gothic" pitchFamily="34" charset="0"/>
                        </a:rPr>
                        <a:t>funded</a:t>
                      </a:r>
                      <a:r>
                        <a:rPr lang="fr-BE" sz="1400" b="0" dirty="0">
                          <a:latin typeface="Century Gothic" pitchFamily="34" charset="0"/>
                        </a:rPr>
                        <a:t> by the </a:t>
                      </a:r>
                      <a:r>
                        <a:rPr lang="fr-BE" sz="1400" b="0" dirty="0" err="1">
                          <a:latin typeface="Century Gothic" pitchFamily="34" charset="0"/>
                        </a:rPr>
                        <a:t>European</a:t>
                      </a:r>
                      <a:r>
                        <a:rPr lang="fr-BE" sz="1400" b="0" dirty="0">
                          <a:latin typeface="Century Gothic" pitchFamily="34" charset="0"/>
                        </a:rPr>
                        <a:t> Union</a:t>
                      </a:r>
                      <a:endParaRPr lang="en-US" sz="1400" b="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1D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>
                          <a:solidFill>
                            <a:schemeClr val="bg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Implemented by a consortium led by</a:t>
                      </a:r>
                      <a:endParaRPr lang="de-DE" sz="1400" b="0" dirty="0">
                        <a:solidFill>
                          <a:schemeClr val="bg1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1D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68000" y="6304855"/>
            <a:ext cx="871728" cy="4815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7744" y="6304855"/>
            <a:ext cx="713232" cy="48158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7744" y="375174"/>
            <a:ext cx="2888706" cy="980991"/>
          </a:xfrm>
          <a:prstGeom prst="rect">
            <a:avLst/>
          </a:prstGeom>
        </p:spPr>
      </p:pic>
      <p:pic>
        <p:nvPicPr>
          <p:cNvPr id="10" name="Picture 4"/>
          <p:cNvPicPr>
            <a:picLocks noChangeAspect="1"/>
          </p:cNvPicPr>
          <p:nvPr userDrawn="1"/>
        </p:nvPicPr>
        <p:blipFill>
          <a:blip r:embed="rId5">
            <a:alphaModFix amt="35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64553" y="2334471"/>
            <a:ext cx="5227447" cy="3589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10740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arrotondato 8"/>
          <p:cNvSpPr/>
          <p:nvPr userDrawn="1"/>
        </p:nvSpPr>
        <p:spPr>
          <a:xfrm>
            <a:off x="806605" y="6176981"/>
            <a:ext cx="10515600" cy="252000"/>
          </a:xfrm>
          <a:prstGeom prst="roundRect">
            <a:avLst/>
          </a:prstGeom>
          <a:solidFill>
            <a:srgbClr val="751D7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00" dirty="0"/>
          </a:p>
        </p:txBody>
      </p:sp>
      <p:sp>
        <p:nvSpPr>
          <p:cNvPr id="9" name="Rettangolo arrotondato 9"/>
          <p:cNvSpPr/>
          <p:nvPr userDrawn="1"/>
        </p:nvSpPr>
        <p:spPr>
          <a:xfrm>
            <a:off x="806605" y="425753"/>
            <a:ext cx="10515600" cy="252000"/>
          </a:xfrm>
          <a:prstGeom prst="roundRect">
            <a:avLst/>
          </a:prstGeom>
          <a:solidFill>
            <a:srgbClr val="751D7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00" dirty="0"/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1492405" y="2233567"/>
            <a:ext cx="9144000" cy="2387600"/>
          </a:xfrm>
          <a:prstGeom prst="rect">
            <a:avLst/>
          </a:prstGeom>
        </p:spPr>
        <p:txBody>
          <a:bodyPr anchor="ctr"/>
          <a:lstStyle>
            <a:lvl1pPr algn="ctr">
              <a:defRPr sz="3200" baseline="0"/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pic>
        <p:nvPicPr>
          <p:cNvPr id="7" name="Picture 2" descr="C:\Users\Utente\Desktop\Lavoro\ENI CBC facility\02_Implementation phase\Activity H.1 - Dissemination and publicity\Visual identity\Tesim corporate\Tesim logotype regular\raster\Jpeg RGB\Tesim logo 5 color RGB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30117" y="4761153"/>
            <a:ext cx="792088" cy="1275841"/>
          </a:xfrm>
          <a:prstGeom prst="rect">
            <a:avLst/>
          </a:prstGeom>
          <a:noFill/>
        </p:spPr>
      </p:pic>
      <p:pic>
        <p:nvPicPr>
          <p:cNvPr id="11" name="Picture 3"/>
          <p:cNvPicPr>
            <a:picLocks noChangeAspect="1"/>
          </p:cNvPicPr>
          <p:nvPr userDrawn="1"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6306" y="802888"/>
            <a:ext cx="7825899" cy="5374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18904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6605" y="1627321"/>
            <a:ext cx="10515600" cy="3784399"/>
          </a:xfrm>
        </p:spPr>
        <p:txBody>
          <a:bodyPr/>
          <a:lstStyle>
            <a:lvl1pPr marL="0" indent="0" algn="ctr">
              <a:buNone/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en-US" dirty="0"/>
          </a:p>
        </p:txBody>
      </p:sp>
      <p:cxnSp>
        <p:nvCxnSpPr>
          <p:cNvPr id="13" name="Connettore 1 14"/>
          <p:cNvCxnSpPr/>
          <p:nvPr userDrawn="1"/>
        </p:nvCxnSpPr>
        <p:spPr>
          <a:xfrm>
            <a:off x="838200" y="966848"/>
            <a:ext cx="10477132" cy="33172"/>
          </a:xfrm>
          <a:prstGeom prst="line">
            <a:avLst/>
          </a:prstGeom>
          <a:ln w="28575">
            <a:solidFill>
              <a:srgbClr val="751D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41331" y="374725"/>
            <a:ext cx="1980874" cy="405894"/>
          </a:xfrm>
          <a:prstGeom prst="rect">
            <a:avLst/>
          </a:prstGeom>
        </p:spPr>
      </p:pic>
      <p:sp>
        <p:nvSpPr>
          <p:cNvPr id="22" name="Slide Number Placeholder 5"/>
          <p:cNvSpPr txBox="1">
            <a:spLocks/>
          </p:cNvSpPr>
          <p:nvPr userDrawn="1"/>
        </p:nvSpPr>
        <p:spPr>
          <a:xfrm>
            <a:off x="11615936" y="6156799"/>
            <a:ext cx="576064" cy="3254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rgbClr val="07147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DA9F56-95DC-464A-AE57-CB8978B1BFDB}" type="slidenum">
              <a:rPr lang="en-US" sz="1400" b="1" smtClean="0">
                <a:solidFill>
                  <a:srgbClr val="751D70"/>
                </a:solidFill>
                <a:latin typeface="Century Gothic" charset="0"/>
                <a:ea typeface="Century Gothic" charset="0"/>
                <a:cs typeface="Century Gothic" charset="0"/>
              </a:rPr>
              <a:pPr/>
              <a:t>‹#›</a:t>
            </a:fld>
            <a:endParaRPr lang="en-US" sz="1400" b="1" dirty="0">
              <a:solidFill>
                <a:srgbClr val="751D7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cxnSp>
        <p:nvCxnSpPr>
          <p:cNvPr id="24" name="Connettore 1 14"/>
          <p:cNvCxnSpPr/>
          <p:nvPr userDrawn="1"/>
        </p:nvCxnSpPr>
        <p:spPr>
          <a:xfrm>
            <a:off x="9157447" y="6486041"/>
            <a:ext cx="3051332" cy="3776"/>
          </a:xfrm>
          <a:prstGeom prst="line">
            <a:avLst/>
          </a:prstGeom>
          <a:ln w="28575">
            <a:solidFill>
              <a:srgbClr val="751D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838200" y="311099"/>
            <a:ext cx="8894763" cy="595983"/>
          </a:xfrm>
        </p:spPr>
        <p:txBody>
          <a:bodyPr>
            <a:normAutofit/>
          </a:bodyPr>
          <a:lstStyle>
            <a:lvl1pPr marL="0" indent="0" algn="just">
              <a:buNone/>
              <a:defRPr sz="2400">
                <a:solidFill>
                  <a:srgbClr val="751D70"/>
                </a:solidFill>
              </a:defRPr>
            </a:lvl1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</p:txBody>
      </p:sp>
      <p:pic>
        <p:nvPicPr>
          <p:cNvPr id="10" name="Picture 1"/>
          <p:cNvPicPr>
            <a:picLocks noChangeAspect="1"/>
          </p:cNvPicPr>
          <p:nvPr userDrawn="1"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24552" y="4513171"/>
            <a:ext cx="2867448" cy="1969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7462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tente\Desktop\Map_reduced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020300" y="5072565"/>
            <a:ext cx="2171700" cy="1400175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en-US" dirty="0"/>
          </a:p>
        </p:txBody>
      </p:sp>
      <p:cxnSp>
        <p:nvCxnSpPr>
          <p:cNvPr id="9" name="Connettore 1 14"/>
          <p:cNvCxnSpPr/>
          <p:nvPr userDrawn="1"/>
        </p:nvCxnSpPr>
        <p:spPr>
          <a:xfrm>
            <a:off x="838200" y="966848"/>
            <a:ext cx="10477132" cy="33172"/>
          </a:xfrm>
          <a:prstGeom prst="line">
            <a:avLst/>
          </a:prstGeom>
          <a:ln w="28575">
            <a:solidFill>
              <a:srgbClr val="751D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838200" y="311099"/>
            <a:ext cx="8894763" cy="595983"/>
          </a:xfrm>
        </p:spPr>
        <p:txBody>
          <a:bodyPr>
            <a:normAutofit/>
          </a:bodyPr>
          <a:lstStyle>
            <a:lvl1pPr marL="0" indent="0" algn="just">
              <a:buNone/>
              <a:defRPr sz="2400">
                <a:solidFill>
                  <a:srgbClr val="751D70"/>
                </a:solidFill>
              </a:defRPr>
            </a:lvl1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41331" y="374725"/>
            <a:ext cx="1980874" cy="405894"/>
          </a:xfrm>
          <a:prstGeom prst="rect">
            <a:avLst/>
          </a:prstGeom>
        </p:spPr>
      </p:pic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11615936" y="6156799"/>
            <a:ext cx="576064" cy="3254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rgbClr val="07147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DA9F56-95DC-464A-AE57-CB8978B1BFDB}" type="slidenum">
              <a:rPr lang="en-US" sz="1400" b="1" smtClean="0">
                <a:solidFill>
                  <a:srgbClr val="751D70"/>
                </a:solidFill>
                <a:latin typeface="Century Gothic" charset="0"/>
                <a:ea typeface="Century Gothic" charset="0"/>
                <a:cs typeface="Century Gothic" charset="0"/>
              </a:rPr>
              <a:pPr/>
              <a:t>‹#›</a:t>
            </a:fld>
            <a:endParaRPr lang="en-US" sz="1400" b="1" dirty="0">
              <a:solidFill>
                <a:srgbClr val="751D7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cxnSp>
        <p:nvCxnSpPr>
          <p:cNvPr id="17" name="Connettore 1 14"/>
          <p:cNvCxnSpPr/>
          <p:nvPr userDrawn="1"/>
        </p:nvCxnSpPr>
        <p:spPr>
          <a:xfrm>
            <a:off x="9157447" y="6486041"/>
            <a:ext cx="3051332" cy="3776"/>
          </a:xfrm>
          <a:prstGeom prst="line">
            <a:avLst/>
          </a:prstGeom>
          <a:ln w="28575">
            <a:solidFill>
              <a:srgbClr val="751D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934141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tente\Desktop\Map_reduced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020300" y="5072565"/>
            <a:ext cx="2171700" cy="1400175"/>
          </a:xfrm>
          <a:prstGeom prst="rect">
            <a:avLst/>
          </a:prstGeom>
          <a:noFill/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en-US" dirty="0"/>
          </a:p>
        </p:txBody>
      </p:sp>
      <p:cxnSp>
        <p:nvCxnSpPr>
          <p:cNvPr id="11" name="Connettore 1 14"/>
          <p:cNvCxnSpPr/>
          <p:nvPr userDrawn="1"/>
        </p:nvCxnSpPr>
        <p:spPr>
          <a:xfrm>
            <a:off x="838200" y="966848"/>
            <a:ext cx="10477132" cy="33172"/>
          </a:xfrm>
          <a:prstGeom prst="line">
            <a:avLst/>
          </a:prstGeom>
          <a:ln w="28575">
            <a:solidFill>
              <a:srgbClr val="751D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838200" y="311099"/>
            <a:ext cx="8894763" cy="595983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751D70"/>
                </a:solidFill>
              </a:defRPr>
            </a:lvl1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41331" y="374725"/>
            <a:ext cx="1980874" cy="405894"/>
          </a:xfrm>
          <a:prstGeom prst="rect">
            <a:avLst/>
          </a:prstGeom>
        </p:spPr>
      </p:pic>
      <p:sp>
        <p:nvSpPr>
          <p:cNvPr id="19" name="Slide Number Placeholder 5"/>
          <p:cNvSpPr txBox="1">
            <a:spLocks/>
          </p:cNvSpPr>
          <p:nvPr userDrawn="1"/>
        </p:nvSpPr>
        <p:spPr>
          <a:xfrm>
            <a:off x="11615936" y="6156799"/>
            <a:ext cx="576064" cy="3254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rgbClr val="07147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DA9F56-95DC-464A-AE57-CB8978B1BFDB}" type="slidenum">
              <a:rPr lang="en-US" sz="1400" b="1" smtClean="0">
                <a:solidFill>
                  <a:srgbClr val="751D70"/>
                </a:solidFill>
                <a:latin typeface="Century Gothic" charset="0"/>
                <a:ea typeface="Century Gothic" charset="0"/>
                <a:cs typeface="Century Gothic" charset="0"/>
              </a:rPr>
              <a:pPr/>
              <a:t>‹#›</a:t>
            </a:fld>
            <a:endParaRPr lang="en-US" sz="1400" b="1" dirty="0">
              <a:solidFill>
                <a:srgbClr val="751D7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cxnSp>
        <p:nvCxnSpPr>
          <p:cNvPr id="20" name="Connettore 1 14"/>
          <p:cNvCxnSpPr/>
          <p:nvPr userDrawn="1"/>
        </p:nvCxnSpPr>
        <p:spPr>
          <a:xfrm>
            <a:off x="9157447" y="6486041"/>
            <a:ext cx="3051332" cy="3776"/>
          </a:xfrm>
          <a:prstGeom prst="line">
            <a:avLst/>
          </a:prstGeom>
          <a:ln w="28575">
            <a:solidFill>
              <a:srgbClr val="751D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661032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Utente\Desktop\Map_Reduced_Big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495601" y="371790"/>
            <a:ext cx="8693380" cy="5499228"/>
          </a:xfrm>
          <a:prstGeom prst="rect">
            <a:avLst/>
          </a:prstGeom>
          <a:noFill/>
        </p:spPr>
      </p:pic>
      <p:sp>
        <p:nvSpPr>
          <p:cNvPr id="19" name="Title 1"/>
          <p:cNvSpPr>
            <a:spLocks noGrp="1"/>
          </p:cNvSpPr>
          <p:nvPr>
            <p:ph type="ctrTitle"/>
          </p:nvPr>
        </p:nvSpPr>
        <p:spPr>
          <a:xfrm>
            <a:off x="1607672" y="2235240"/>
            <a:ext cx="9144000" cy="2387600"/>
          </a:xfrm>
          <a:prstGeom prst="rect">
            <a:avLst/>
          </a:prstGeom>
        </p:spPr>
        <p:txBody>
          <a:bodyPr anchor="ctr"/>
          <a:lstStyle>
            <a:lvl1pPr algn="ctr">
              <a:defRPr sz="3200" baseline="0"/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title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xmlns="" val="1163763868"/>
              </p:ext>
            </p:extLst>
          </p:nvPr>
        </p:nvGraphicFramePr>
        <p:xfrm>
          <a:off x="0" y="5871018"/>
          <a:ext cx="12192000" cy="30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096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l"/>
                      <a:r>
                        <a:rPr lang="fr-BE" sz="1400" b="0" dirty="0">
                          <a:latin typeface="Century Gothic" pitchFamily="34" charset="0"/>
                        </a:rPr>
                        <a:t> A </a:t>
                      </a:r>
                      <a:r>
                        <a:rPr lang="fr-BE" sz="1400" b="0" dirty="0" err="1">
                          <a:latin typeface="Century Gothic" pitchFamily="34" charset="0"/>
                        </a:rPr>
                        <a:t>project</a:t>
                      </a:r>
                      <a:r>
                        <a:rPr lang="fr-BE" sz="1400" b="0" dirty="0">
                          <a:latin typeface="Century Gothic" pitchFamily="34" charset="0"/>
                        </a:rPr>
                        <a:t> </a:t>
                      </a:r>
                      <a:r>
                        <a:rPr lang="fr-BE" sz="1400" b="0" dirty="0" err="1">
                          <a:latin typeface="Century Gothic" pitchFamily="34" charset="0"/>
                        </a:rPr>
                        <a:t>funded</a:t>
                      </a:r>
                      <a:r>
                        <a:rPr lang="fr-BE" sz="1400" b="0" dirty="0">
                          <a:latin typeface="Century Gothic" pitchFamily="34" charset="0"/>
                        </a:rPr>
                        <a:t> by the </a:t>
                      </a:r>
                      <a:r>
                        <a:rPr lang="fr-BE" sz="1400" b="0" dirty="0" err="1">
                          <a:latin typeface="Century Gothic" pitchFamily="34" charset="0"/>
                        </a:rPr>
                        <a:t>European</a:t>
                      </a:r>
                      <a:r>
                        <a:rPr lang="fr-BE" sz="1400" b="0" dirty="0">
                          <a:latin typeface="Century Gothic" pitchFamily="34" charset="0"/>
                        </a:rPr>
                        <a:t> Union</a:t>
                      </a:r>
                      <a:endParaRPr lang="en-US" sz="1400" b="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1D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>
                          <a:solidFill>
                            <a:schemeClr val="bg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Implemented by a consortium led by:</a:t>
                      </a:r>
                      <a:endParaRPr lang="de-DE" sz="1400" b="0" dirty="0">
                        <a:solidFill>
                          <a:schemeClr val="bg1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1D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7744" y="6276137"/>
            <a:ext cx="713232" cy="4815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1672" y="6329965"/>
            <a:ext cx="871728" cy="48158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7744" y="375174"/>
            <a:ext cx="2888706" cy="980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19065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tente\Desktop\Map_reduced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020300" y="5072565"/>
            <a:ext cx="2171700" cy="140017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51308"/>
            <a:ext cx="3932237" cy="709047"/>
          </a:xfrm>
          <a:prstGeom prst="rect">
            <a:avLst/>
          </a:prstGeom>
        </p:spPr>
        <p:txBody>
          <a:bodyPr anchor="b"/>
          <a:lstStyle>
            <a:lvl1pPr>
              <a:defRPr sz="2800"/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751308"/>
            <a:ext cx="6172200" cy="3719594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2460356"/>
            <a:ext cx="3932237" cy="3010546"/>
          </a:xfrm>
        </p:spPr>
        <p:txBody>
          <a:bodyPr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</p:txBody>
      </p:sp>
      <p:cxnSp>
        <p:nvCxnSpPr>
          <p:cNvPr id="10" name="Connettore 1 14"/>
          <p:cNvCxnSpPr/>
          <p:nvPr userDrawn="1"/>
        </p:nvCxnSpPr>
        <p:spPr>
          <a:xfrm>
            <a:off x="838200" y="966848"/>
            <a:ext cx="10477132" cy="33172"/>
          </a:xfrm>
          <a:prstGeom prst="line">
            <a:avLst/>
          </a:prstGeom>
          <a:ln w="28575">
            <a:solidFill>
              <a:srgbClr val="751D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838200" y="311099"/>
            <a:ext cx="8894763" cy="595983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solidFill>
                  <a:srgbClr val="07147A"/>
                </a:solidFill>
              </a:defRPr>
            </a:lvl1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41331" y="374725"/>
            <a:ext cx="1980874" cy="405894"/>
          </a:xfrm>
          <a:prstGeom prst="rect">
            <a:avLst/>
          </a:prstGeom>
        </p:spPr>
      </p:pic>
      <p:sp>
        <p:nvSpPr>
          <p:cNvPr id="18" name="Slide Number Placeholder 5"/>
          <p:cNvSpPr txBox="1">
            <a:spLocks/>
          </p:cNvSpPr>
          <p:nvPr userDrawn="1"/>
        </p:nvSpPr>
        <p:spPr>
          <a:xfrm>
            <a:off x="11615936" y="6156799"/>
            <a:ext cx="576064" cy="3254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rgbClr val="07147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DA9F56-95DC-464A-AE57-CB8978B1BFDB}" type="slidenum">
              <a:rPr lang="en-US" sz="1400" b="1" smtClean="0">
                <a:solidFill>
                  <a:srgbClr val="751D70"/>
                </a:solidFill>
                <a:latin typeface="Century Gothic" charset="0"/>
                <a:ea typeface="Century Gothic" charset="0"/>
                <a:cs typeface="Century Gothic" charset="0"/>
              </a:rPr>
              <a:pPr/>
              <a:t>‹#›</a:t>
            </a:fld>
            <a:endParaRPr lang="en-US" sz="1400" b="1" dirty="0">
              <a:solidFill>
                <a:srgbClr val="751D7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cxnSp>
        <p:nvCxnSpPr>
          <p:cNvPr id="19" name="Connettore 1 14"/>
          <p:cNvCxnSpPr/>
          <p:nvPr userDrawn="1"/>
        </p:nvCxnSpPr>
        <p:spPr>
          <a:xfrm>
            <a:off x="9157447" y="6486041"/>
            <a:ext cx="3051332" cy="3776"/>
          </a:xfrm>
          <a:prstGeom prst="line">
            <a:avLst/>
          </a:prstGeom>
          <a:ln w="28575">
            <a:solidFill>
              <a:srgbClr val="751D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660471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tente\Desktop\Map_reduced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020300" y="5072565"/>
            <a:ext cx="2171700" cy="1400175"/>
          </a:xfrm>
          <a:prstGeom prst="rect">
            <a:avLst/>
          </a:prstGeom>
          <a:noFill/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751308"/>
            <a:ext cx="6172200" cy="371959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38200" y="1751308"/>
            <a:ext cx="3932237" cy="709047"/>
          </a:xfrm>
          <a:prstGeom prst="rect">
            <a:avLst/>
          </a:prstGeom>
        </p:spPr>
        <p:txBody>
          <a:bodyPr anchor="b"/>
          <a:lstStyle>
            <a:lvl1pPr>
              <a:defRPr sz="2800"/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2460356"/>
            <a:ext cx="3932237" cy="3010546"/>
          </a:xfrm>
        </p:spPr>
        <p:txBody>
          <a:bodyPr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</p:txBody>
      </p:sp>
      <p:cxnSp>
        <p:nvCxnSpPr>
          <p:cNvPr id="12" name="Connettore 1 14"/>
          <p:cNvCxnSpPr/>
          <p:nvPr userDrawn="1"/>
        </p:nvCxnSpPr>
        <p:spPr>
          <a:xfrm>
            <a:off x="838200" y="966848"/>
            <a:ext cx="10477132" cy="33172"/>
          </a:xfrm>
          <a:prstGeom prst="line">
            <a:avLst/>
          </a:prstGeom>
          <a:ln w="28575">
            <a:solidFill>
              <a:srgbClr val="751D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838200" y="311099"/>
            <a:ext cx="8894763" cy="595983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solidFill>
                  <a:srgbClr val="07147A"/>
                </a:solidFill>
              </a:defRPr>
            </a:lvl1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41331" y="374725"/>
            <a:ext cx="1980874" cy="405894"/>
          </a:xfrm>
          <a:prstGeom prst="rect">
            <a:avLst/>
          </a:prstGeom>
        </p:spPr>
      </p:pic>
      <p:sp>
        <p:nvSpPr>
          <p:cNvPr id="19" name="Slide Number Placeholder 5"/>
          <p:cNvSpPr txBox="1">
            <a:spLocks/>
          </p:cNvSpPr>
          <p:nvPr userDrawn="1"/>
        </p:nvSpPr>
        <p:spPr>
          <a:xfrm>
            <a:off x="11615936" y="6156799"/>
            <a:ext cx="576064" cy="3254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rgbClr val="07147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DA9F56-95DC-464A-AE57-CB8978B1BFDB}" type="slidenum">
              <a:rPr lang="en-US" sz="1400" b="1" smtClean="0">
                <a:solidFill>
                  <a:srgbClr val="751D70"/>
                </a:solidFill>
                <a:latin typeface="Century Gothic" charset="0"/>
                <a:ea typeface="Century Gothic" charset="0"/>
                <a:cs typeface="Century Gothic" charset="0"/>
              </a:rPr>
              <a:pPr/>
              <a:t>‹#›</a:t>
            </a:fld>
            <a:endParaRPr lang="en-US" sz="1400" b="1" dirty="0">
              <a:solidFill>
                <a:srgbClr val="751D7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cxnSp>
        <p:nvCxnSpPr>
          <p:cNvPr id="20" name="Connettore 1 14"/>
          <p:cNvCxnSpPr/>
          <p:nvPr userDrawn="1"/>
        </p:nvCxnSpPr>
        <p:spPr>
          <a:xfrm>
            <a:off x="9157447" y="6486041"/>
            <a:ext cx="3051332" cy="3776"/>
          </a:xfrm>
          <a:prstGeom prst="line">
            <a:avLst/>
          </a:prstGeom>
          <a:ln w="28575">
            <a:solidFill>
              <a:srgbClr val="751D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94688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tente\Desktop\Map_reduced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020300" y="5072565"/>
            <a:ext cx="2171700" cy="1400175"/>
          </a:xfrm>
          <a:prstGeom prst="rect">
            <a:avLst/>
          </a:prstGeom>
          <a:noFill/>
        </p:spPr>
      </p:pic>
      <p:cxnSp>
        <p:nvCxnSpPr>
          <p:cNvPr id="6" name="Connettore 1 14"/>
          <p:cNvCxnSpPr/>
          <p:nvPr userDrawn="1"/>
        </p:nvCxnSpPr>
        <p:spPr>
          <a:xfrm>
            <a:off x="838200" y="966848"/>
            <a:ext cx="10477132" cy="33172"/>
          </a:xfrm>
          <a:prstGeom prst="line">
            <a:avLst/>
          </a:prstGeom>
          <a:ln w="28575">
            <a:solidFill>
              <a:srgbClr val="751D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838200" y="311099"/>
            <a:ext cx="8894763" cy="595983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solidFill>
                  <a:srgbClr val="07147A"/>
                </a:solidFill>
              </a:defRPr>
            </a:lvl1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41331" y="374725"/>
            <a:ext cx="1980874" cy="405894"/>
          </a:xfrm>
          <a:prstGeom prst="rect">
            <a:avLst/>
          </a:prstGeom>
        </p:spPr>
      </p:pic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11615936" y="6156799"/>
            <a:ext cx="576064" cy="3254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rgbClr val="07147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DA9F56-95DC-464A-AE57-CB8978B1BFDB}" type="slidenum">
              <a:rPr lang="en-US" sz="1400" b="1" smtClean="0">
                <a:solidFill>
                  <a:srgbClr val="751D70"/>
                </a:solidFill>
                <a:latin typeface="Century Gothic" charset="0"/>
                <a:ea typeface="Century Gothic" charset="0"/>
                <a:cs typeface="Century Gothic" charset="0"/>
              </a:rPr>
              <a:pPr/>
              <a:t>‹#›</a:t>
            </a:fld>
            <a:endParaRPr lang="en-US" sz="1400" b="1" dirty="0">
              <a:solidFill>
                <a:srgbClr val="751D7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cxnSp>
        <p:nvCxnSpPr>
          <p:cNvPr id="15" name="Connettore 1 14"/>
          <p:cNvCxnSpPr/>
          <p:nvPr userDrawn="1"/>
        </p:nvCxnSpPr>
        <p:spPr>
          <a:xfrm>
            <a:off x="9157447" y="6486041"/>
            <a:ext cx="3051332" cy="3776"/>
          </a:xfrm>
          <a:prstGeom prst="line">
            <a:avLst/>
          </a:prstGeom>
          <a:ln w="28575">
            <a:solidFill>
              <a:srgbClr val="751D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308324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70729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2" r:id="rId4"/>
    <p:sldLayoutId id="2147483653" r:id="rId5"/>
    <p:sldLayoutId id="2147483655" r:id="rId6"/>
    <p:sldLayoutId id="2147483656" r:id="rId7"/>
    <p:sldLayoutId id="2147483657" r:id="rId8"/>
    <p:sldLayoutId id="2147483661" r:id="rId9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7147A"/>
          </a:solidFill>
          <a:latin typeface="Century Gothic" charset="0"/>
          <a:ea typeface="Century Gothic" charset="0"/>
          <a:cs typeface="Century Gothic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751D70"/>
        </a:buClr>
        <a:buFont typeface="Arial" charset="0"/>
        <a:buChar char="•"/>
        <a:defRPr sz="2800" b="1" kern="1200">
          <a:solidFill>
            <a:srgbClr val="07147A"/>
          </a:solidFill>
          <a:latin typeface="Century Gothic" charset="0"/>
          <a:ea typeface="Century Gothic" charset="0"/>
          <a:cs typeface="Century Gothic" charset="0"/>
        </a:defRPr>
      </a:lvl1pPr>
      <a:lvl2pPr marL="914400" indent="-457200" algn="l" defTabSz="914400" rtl="0" eaLnBrk="1" latinLnBrk="0" hangingPunct="1">
        <a:lnSpc>
          <a:spcPct val="90000"/>
        </a:lnSpc>
        <a:spcBef>
          <a:spcPts val="500"/>
        </a:spcBef>
        <a:buClr>
          <a:srgbClr val="751D70"/>
        </a:buClr>
        <a:buFont typeface="Arial" charset="0"/>
        <a:buChar char="•"/>
        <a:defRPr sz="2400" b="0" kern="1200">
          <a:solidFill>
            <a:srgbClr val="07147A"/>
          </a:solidFill>
          <a:latin typeface="Century Gothic" charset="0"/>
          <a:ea typeface="Century Gothic" charset="0"/>
          <a:cs typeface="Century Gothic" charset="0"/>
        </a:defRPr>
      </a:lvl2pPr>
      <a:lvl3pPr marL="1371600" indent="-457200" algn="l" defTabSz="914400" rtl="0" eaLnBrk="1" latinLnBrk="0" hangingPunct="1">
        <a:lnSpc>
          <a:spcPct val="90000"/>
        </a:lnSpc>
        <a:spcBef>
          <a:spcPts val="500"/>
        </a:spcBef>
        <a:buClr>
          <a:srgbClr val="751D70"/>
        </a:buClr>
        <a:buFont typeface="Arial" charset="0"/>
        <a:buChar char="•"/>
        <a:defRPr sz="2000" kern="1200">
          <a:solidFill>
            <a:srgbClr val="07147A"/>
          </a:solidFill>
          <a:latin typeface="Century Gothic" charset="0"/>
          <a:ea typeface="Century Gothic" charset="0"/>
          <a:cs typeface="Century Gothic" charset="0"/>
        </a:defRPr>
      </a:lvl3pPr>
      <a:lvl4pPr marL="1714500" indent="-342900" algn="l" defTabSz="914400" rtl="0" eaLnBrk="1" latinLnBrk="0" hangingPunct="1">
        <a:lnSpc>
          <a:spcPct val="90000"/>
        </a:lnSpc>
        <a:spcBef>
          <a:spcPts val="500"/>
        </a:spcBef>
        <a:buClr>
          <a:srgbClr val="751D70"/>
        </a:buClr>
        <a:buFont typeface="Arial" charset="0"/>
        <a:buChar char="•"/>
        <a:defRPr sz="2000" kern="1200">
          <a:solidFill>
            <a:srgbClr val="07147A"/>
          </a:solidFill>
          <a:latin typeface="Century Gothic" charset="0"/>
          <a:ea typeface="Century Gothic" charset="0"/>
          <a:cs typeface="Century Gothic" charset="0"/>
        </a:defRPr>
      </a:lvl4pPr>
      <a:lvl5pPr marL="2171700" indent="-342900" algn="l" defTabSz="914400" rtl="0" eaLnBrk="1" latinLnBrk="0" hangingPunct="1">
        <a:lnSpc>
          <a:spcPct val="90000"/>
        </a:lnSpc>
        <a:spcBef>
          <a:spcPts val="500"/>
        </a:spcBef>
        <a:buClr>
          <a:srgbClr val="751D70"/>
        </a:buClr>
        <a:buFont typeface="Arial" charset="0"/>
        <a:buChar char="•"/>
        <a:defRPr sz="2000" kern="1200">
          <a:solidFill>
            <a:srgbClr val="07147A"/>
          </a:solidFill>
          <a:latin typeface="Century Gothic" charset="0"/>
          <a:ea typeface="Century Gothic" charset="0"/>
          <a:cs typeface="Century Gothic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lru.eu/en/find-a-partner/78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7743" y="1545021"/>
            <a:ext cx="7834463" cy="1971553"/>
          </a:xfrm>
        </p:spPr>
        <p:txBody>
          <a:bodyPr/>
          <a:lstStyle/>
          <a:p>
            <a:r>
              <a:rPr lang="pl-PL" dirty="0"/>
              <a:t>Budowanie i utrzymywanie solidnego partnerstwa w projektach współpracy transgranicznej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pl-PL" dirty="0"/>
              <a:t>Forum Poszukiwania Partnerów </a:t>
            </a:r>
            <a:r>
              <a:rPr lang="en-US" dirty="0"/>
              <a:t> </a:t>
            </a:r>
          </a:p>
          <a:p>
            <a:r>
              <a:rPr lang="pl-PL" sz="1600" dirty="0">
                <a:solidFill>
                  <a:schemeClr val="bg1">
                    <a:lumMod val="50000"/>
                  </a:schemeClr>
                </a:solidFill>
              </a:rPr>
              <a:t>Olsztyn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pl-PL" sz="1600" dirty="0">
                <a:solidFill>
                  <a:schemeClr val="bg1">
                    <a:lumMod val="50000"/>
                  </a:schemeClr>
                </a:solidFill>
              </a:rPr>
              <a:t>13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pl-PL" sz="1600" dirty="0">
                <a:solidFill>
                  <a:schemeClr val="bg1">
                    <a:lumMod val="50000"/>
                  </a:schemeClr>
                </a:solidFill>
              </a:rPr>
              <a:t>czerwca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2017</a:t>
            </a:r>
          </a:p>
        </p:txBody>
      </p:sp>
    </p:spTree>
    <p:extLst>
      <p:ext uri="{BB962C8B-B14F-4D97-AF65-F5344CB8AC3E}">
        <p14:creationId xmlns:p14="http://schemas.microsoft.com/office/powerpoint/2010/main" xmlns="" val="10352050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arrodonit 4"/>
          <p:cNvSpPr/>
          <p:nvPr/>
        </p:nvSpPr>
        <p:spPr>
          <a:xfrm>
            <a:off x="838200" y="1316985"/>
            <a:ext cx="10498157" cy="1962243"/>
          </a:xfrm>
          <a:prstGeom prst="roundRect">
            <a:avLst/>
          </a:prstGeom>
          <a:noFill/>
          <a:ln w="2857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pl-PL" sz="2400" b="1" dirty="0">
              <a:solidFill>
                <a:srgbClr val="07147A"/>
              </a:solidFill>
              <a:latin typeface="Century Gothic" panose="020B0502020202020204" pitchFamily="34" charset="0"/>
            </a:endParaRPr>
          </a:p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pl-PL" sz="2400" b="1" dirty="0">
              <a:solidFill>
                <a:srgbClr val="07147A"/>
              </a:solidFill>
              <a:latin typeface="Century Gothic" panose="020B0502020202020204" pitchFamily="34" charset="0"/>
            </a:endParaRPr>
          </a:p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pl-PL" sz="2400" b="1" dirty="0">
              <a:solidFill>
                <a:srgbClr val="07147A"/>
              </a:solidFill>
              <a:latin typeface="Century Gothic" panose="020B0502020202020204" pitchFamily="34" charset="0"/>
            </a:endParaRPr>
          </a:p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ca-ES" sz="2400" dirty="0">
              <a:latin typeface="Century Gothic" panose="020B0502020202020204" pitchFamily="34" charset="0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838200" y="1286346"/>
            <a:ext cx="10040006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l-PL" sz="2200" b="1" dirty="0">
                <a:solidFill>
                  <a:srgbClr val="07147A"/>
                </a:solidFill>
                <a:latin typeface="Century Gothic" panose="020B0502020202020204" pitchFamily="34" charset="0"/>
              </a:rPr>
              <a:t>Upewnij się, że wszyscy jednakowo rozumieją:</a:t>
            </a:r>
          </a:p>
          <a:p>
            <a:pPr marL="627063" lvl="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pl-PL" sz="2200" b="1" dirty="0">
                <a:solidFill>
                  <a:srgbClr val="07147A"/>
                </a:solidFill>
                <a:latin typeface="Century Gothic" panose="020B0502020202020204" pitchFamily="34" charset="0"/>
              </a:rPr>
              <a:t> cele projektu</a:t>
            </a:r>
          </a:p>
          <a:p>
            <a:pPr marL="627063" lvl="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pl-PL" sz="2200" b="1" dirty="0">
                <a:solidFill>
                  <a:srgbClr val="07147A"/>
                </a:solidFill>
                <a:latin typeface="Century Gothic" panose="020B0502020202020204" pitchFamily="34" charset="0"/>
              </a:rPr>
              <a:t> oczekiwane rezultaty</a:t>
            </a:r>
          </a:p>
          <a:p>
            <a:pPr marL="627063" lvl="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pl-PL" sz="2200" b="1" dirty="0">
                <a:solidFill>
                  <a:srgbClr val="07147A"/>
                </a:solidFill>
                <a:latin typeface="Century Gothic" panose="020B0502020202020204" pitchFamily="34" charset="0"/>
              </a:rPr>
              <a:t> swoje zadania i obowiązki (włączając strukturę zarządzania projektem</a:t>
            </a:r>
            <a:endParaRPr lang="pl-PL" sz="800" b="1" dirty="0">
              <a:solidFill>
                <a:srgbClr val="07147A"/>
              </a:solidFill>
              <a:latin typeface="Century Gothic" panose="020B0502020202020204" pitchFamily="34" charset="0"/>
            </a:endParaRP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l-PL" sz="2200" b="1" dirty="0">
                <a:solidFill>
                  <a:srgbClr val="07147A"/>
                </a:solidFill>
                <a:latin typeface="Century Gothic" panose="020B0502020202020204" pitchFamily="34" charset="0"/>
              </a:rPr>
              <a:t>Upewnij się, że wszyscy znają swoje obowiązki przy przygotowywaniu wniosku aplikacyjnego, wyznacz odpowiednie terminy prac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l-PL" sz="2200" b="1" dirty="0">
                <a:solidFill>
                  <a:srgbClr val="07147A"/>
                </a:solidFill>
                <a:latin typeface="Century Gothic" panose="020B0502020202020204" pitchFamily="34" charset="0"/>
              </a:rPr>
              <a:t>Rozpocznij możliwie jak najszybciej prace nad umową partnerską 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l-PL" sz="2200" b="1" dirty="0">
                <a:solidFill>
                  <a:srgbClr val="07147A"/>
                </a:solidFill>
                <a:latin typeface="Century Gothic" panose="020B0502020202020204" pitchFamily="34" charset="0"/>
              </a:rPr>
              <a:t>Odpowiednia wewnętrzna komunikacja jest kluczem do efektywnej zewnętrznej komunikacji z instytucjami wdrażającymi program </a:t>
            </a:r>
          </a:p>
          <a:p>
            <a:pPr lvl="0" algn="just">
              <a:spcBef>
                <a:spcPts val="600"/>
              </a:spcBef>
              <a:spcAft>
                <a:spcPts val="600"/>
              </a:spcAft>
              <a:defRPr/>
            </a:pPr>
            <a:endParaRPr lang="en-US" sz="2000" b="1" dirty="0">
              <a:solidFill>
                <a:srgbClr val="07147A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13267" y="311099"/>
            <a:ext cx="8894763" cy="595983"/>
          </a:xfrm>
        </p:spPr>
        <p:txBody>
          <a:bodyPr>
            <a:normAutofit/>
          </a:bodyPr>
          <a:lstStyle/>
          <a:p>
            <a:r>
              <a:rPr lang="pl-PL" dirty="0"/>
              <a:t>Wspólne przygotowywanie wniosku aplikacyjnego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1789817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59688" y="267089"/>
            <a:ext cx="9086577" cy="595983"/>
          </a:xfrm>
        </p:spPr>
        <p:txBody>
          <a:bodyPr>
            <a:normAutofit/>
          </a:bodyPr>
          <a:lstStyle/>
          <a:p>
            <a:r>
              <a:rPr lang="pl-PL" dirty="0"/>
              <a:t>Odpowiednie zasoby partnerów</a:t>
            </a:r>
            <a:endParaRPr lang="en-GB" dirty="0"/>
          </a:p>
        </p:txBody>
      </p:sp>
      <p:sp>
        <p:nvSpPr>
          <p:cNvPr id="4" name="Rectangle arrodonit 4"/>
          <p:cNvSpPr/>
          <p:nvPr/>
        </p:nvSpPr>
        <p:spPr>
          <a:xfrm>
            <a:off x="838200" y="1316985"/>
            <a:ext cx="10498157" cy="1962243"/>
          </a:xfrm>
          <a:prstGeom prst="roundRect">
            <a:avLst/>
          </a:prstGeom>
          <a:noFill/>
          <a:ln w="2857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pl-PL" sz="2400" b="1" dirty="0">
              <a:solidFill>
                <a:srgbClr val="07147A"/>
              </a:solidFill>
              <a:latin typeface="Century Gothic" panose="020B0502020202020204" pitchFamily="34" charset="0"/>
            </a:endParaRPr>
          </a:p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pl-PL" sz="2400" b="1" dirty="0">
              <a:solidFill>
                <a:srgbClr val="07147A"/>
              </a:solidFill>
              <a:latin typeface="Century Gothic" panose="020B0502020202020204" pitchFamily="34" charset="0"/>
            </a:endParaRPr>
          </a:p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pl-PL" sz="2400" b="1" dirty="0">
              <a:solidFill>
                <a:srgbClr val="07147A"/>
              </a:solidFill>
              <a:latin typeface="Century Gothic" panose="020B0502020202020204" pitchFamily="34" charset="0"/>
            </a:endParaRPr>
          </a:p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ca-ES" sz="2400" dirty="0">
              <a:latin typeface="Century Gothic" panose="020B0502020202020204" pitchFamily="34" charset="0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838200" y="1186347"/>
            <a:ext cx="10040006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pl-PL" sz="800" b="1" dirty="0">
              <a:solidFill>
                <a:srgbClr val="07147A"/>
              </a:solidFill>
              <a:latin typeface="Century Gothic" panose="020B0502020202020204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pl-PL" sz="2200" b="1" dirty="0">
                <a:solidFill>
                  <a:schemeClr val="tx2"/>
                </a:solidFill>
                <a:latin typeface="Century Gothic" panose="020B0502020202020204" pitchFamily="34" charset="0"/>
              </a:rPr>
              <a:t>Wnioskodawca (beneficjent wiodący) i beneficjenci (partnerzy) powinni posiadać: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l-PL" sz="2200" b="1" dirty="0">
                <a:solidFill>
                  <a:srgbClr val="07147A"/>
                </a:solidFill>
                <a:latin typeface="Century Gothic" panose="020B0502020202020204" pitchFamily="34" charset="0"/>
              </a:rPr>
              <a:t>Doświadczenie w zarządzaniu (wnioskodawca) i realizacji projektów </a:t>
            </a:r>
            <a:endParaRPr lang="pl-PL" sz="2200" b="1" dirty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l-PL" sz="2200" b="1" dirty="0">
                <a:solidFill>
                  <a:srgbClr val="07147A"/>
                </a:solidFill>
                <a:latin typeface="Century Gothic" panose="020B0502020202020204" pitchFamily="34" charset="0"/>
              </a:rPr>
              <a:t>Zdolność do absorbcji środków i ich prawidłowego wydatkowania  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l-PL" sz="2200" b="1" dirty="0">
                <a:solidFill>
                  <a:srgbClr val="07147A"/>
                </a:solidFill>
                <a:latin typeface="Century Gothic" panose="020B0502020202020204" pitchFamily="34" charset="0"/>
              </a:rPr>
              <a:t>Odpowiednie zdolności zarządcze (wykwalifikowany personel, sprzęt)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l-PL" sz="2200" b="1" dirty="0">
                <a:solidFill>
                  <a:srgbClr val="07147A"/>
                </a:solidFill>
                <a:latin typeface="Century Gothic" panose="020B0502020202020204" pitchFamily="34" charset="0"/>
              </a:rPr>
              <a:t>Stabilność finansową/ odpowiednie zasoby finansowe do wdrożenia działań w projekcie 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l-PL" sz="2200" b="1" dirty="0">
                <a:solidFill>
                  <a:srgbClr val="07147A"/>
                </a:solidFill>
                <a:latin typeface="Century Gothic" panose="020B0502020202020204" pitchFamily="34" charset="0"/>
              </a:rPr>
              <a:t>Zdolność do utrzymywania rezultatów projektu/ odpowiedniej archiwizacji dokumentów</a:t>
            </a:r>
          </a:p>
        </p:txBody>
      </p:sp>
    </p:spTree>
    <p:extLst>
      <p:ext uri="{BB962C8B-B14F-4D97-AF65-F5344CB8AC3E}">
        <p14:creationId xmlns:p14="http://schemas.microsoft.com/office/powerpoint/2010/main" xmlns="" val="6896666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59688" y="267089"/>
            <a:ext cx="9086577" cy="595983"/>
          </a:xfrm>
        </p:spPr>
        <p:txBody>
          <a:bodyPr>
            <a:normAutofit/>
          </a:bodyPr>
          <a:lstStyle/>
          <a:p>
            <a:r>
              <a:rPr lang="pl-PL" dirty="0"/>
              <a:t>Pozytywna decyzja o dofinansowaniu</a:t>
            </a:r>
            <a:endParaRPr lang="en-GB" dirty="0"/>
          </a:p>
        </p:txBody>
      </p:sp>
      <p:sp>
        <p:nvSpPr>
          <p:cNvPr id="4" name="Rectangle arrodonit 4"/>
          <p:cNvSpPr/>
          <p:nvPr/>
        </p:nvSpPr>
        <p:spPr>
          <a:xfrm>
            <a:off x="609123" y="1270112"/>
            <a:ext cx="10498157" cy="512549"/>
          </a:xfrm>
          <a:prstGeom prst="roundRect">
            <a:avLst/>
          </a:prstGeom>
          <a:noFill/>
          <a:ln w="2857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lvl="0"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pl-PL" sz="2400" b="1" dirty="0">
                <a:solidFill>
                  <a:srgbClr val="751D70"/>
                </a:solidFill>
                <a:latin typeface="Century Gothic" charset="0"/>
              </a:rPr>
              <a:t>Wspólna praca przy przygotowaniu wniosku opłaciła się</a:t>
            </a:r>
            <a:r>
              <a:rPr lang="pl-PL" sz="2400" b="1" dirty="0">
                <a:solidFill>
                  <a:schemeClr val="tx2"/>
                </a:solidFill>
                <a:latin typeface="Century Gothic" panose="020B0502020202020204" pitchFamily="34" charset="0"/>
              </a:rPr>
              <a:t>!</a:t>
            </a:r>
          </a:p>
        </p:txBody>
      </p:sp>
      <p:sp>
        <p:nvSpPr>
          <p:cNvPr id="9" name="Prostokąt 8"/>
          <p:cNvSpPr/>
          <p:nvPr/>
        </p:nvSpPr>
        <p:spPr>
          <a:xfrm>
            <a:off x="1211464" y="1270112"/>
            <a:ext cx="100400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pl-PL" sz="800" b="1" dirty="0">
              <a:solidFill>
                <a:srgbClr val="07147A"/>
              </a:solidFill>
              <a:latin typeface="Century Gothic" panose="020B0502020202020204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  <a:defRPr/>
            </a:pPr>
            <a:endParaRPr lang="pl-PL" sz="2200" b="1" dirty="0">
              <a:solidFill>
                <a:srgbClr val="07147A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2503" y="2018171"/>
            <a:ext cx="4911398" cy="2858629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694267" y="4859883"/>
            <a:ext cx="11074400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pl-PL" sz="800" b="1" dirty="0">
              <a:solidFill>
                <a:srgbClr val="07147A"/>
              </a:solidFill>
              <a:latin typeface="Century Gothic" panose="020B0502020202020204" pitchFamily="34" charset="0"/>
            </a:endParaRP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l-PL" sz="2200" b="1" dirty="0">
                <a:solidFill>
                  <a:srgbClr val="07147A"/>
                </a:solidFill>
                <a:latin typeface="Century Gothic" panose="020B0502020202020204" pitchFamily="34" charset="0"/>
              </a:rPr>
              <a:t>Dobry początek to dopiero połowa sukcesu!</a:t>
            </a:r>
            <a:endParaRPr lang="pl-PL" sz="800" b="1" dirty="0">
              <a:solidFill>
                <a:srgbClr val="07147A"/>
              </a:solidFill>
              <a:latin typeface="Century Gothic" panose="020B0502020202020204" pitchFamily="34" charset="0"/>
            </a:endParaRP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l-PL" sz="2200" b="1" dirty="0">
                <a:solidFill>
                  <a:srgbClr val="07147A"/>
                </a:solidFill>
                <a:latin typeface="Century Gothic" panose="020B0502020202020204" pitchFamily="34" charset="0"/>
              </a:rPr>
              <a:t>Prawdziwa praca dopiero się zaczyna!</a:t>
            </a:r>
            <a:br>
              <a:rPr lang="pl-PL" sz="2200" b="1" dirty="0">
                <a:solidFill>
                  <a:srgbClr val="07147A"/>
                </a:solidFill>
                <a:latin typeface="Century Gothic" panose="020B0502020202020204" pitchFamily="34" charset="0"/>
              </a:rPr>
            </a:br>
            <a:r>
              <a:rPr lang="pl-PL" sz="2200" b="1" dirty="0">
                <a:solidFill>
                  <a:srgbClr val="07147A"/>
                </a:solidFill>
                <a:latin typeface="Century Gothic" panose="020B0502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25951849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25821" y="245914"/>
            <a:ext cx="9086577" cy="595983"/>
          </a:xfrm>
        </p:spPr>
        <p:txBody>
          <a:bodyPr>
            <a:normAutofit/>
          </a:bodyPr>
          <a:lstStyle/>
          <a:p>
            <a:r>
              <a:rPr lang="pl-PL" dirty="0"/>
              <a:t>Współpraca partnerska, tworzenie zespołu projektowego</a:t>
            </a:r>
            <a:endParaRPr lang="en-GB" dirty="0"/>
          </a:p>
        </p:txBody>
      </p:sp>
      <p:sp>
        <p:nvSpPr>
          <p:cNvPr id="4" name="Rectangle arrodonit 4"/>
          <p:cNvSpPr/>
          <p:nvPr/>
        </p:nvSpPr>
        <p:spPr>
          <a:xfrm>
            <a:off x="838200" y="1316985"/>
            <a:ext cx="10498157" cy="1962243"/>
          </a:xfrm>
          <a:prstGeom prst="roundRect">
            <a:avLst/>
          </a:prstGeom>
          <a:noFill/>
          <a:ln w="2857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pl-PL" sz="2400" b="1" dirty="0">
              <a:solidFill>
                <a:srgbClr val="07147A"/>
              </a:solidFill>
              <a:latin typeface="Century Gothic" panose="020B0502020202020204" pitchFamily="34" charset="0"/>
            </a:endParaRPr>
          </a:p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pl-PL" sz="2400" b="1" dirty="0">
              <a:solidFill>
                <a:srgbClr val="07147A"/>
              </a:solidFill>
              <a:latin typeface="Century Gothic" panose="020B0502020202020204" pitchFamily="34" charset="0"/>
            </a:endParaRPr>
          </a:p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pl-PL" sz="2400" b="1" dirty="0">
              <a:solidFill>
                <a:srgbClr val="07147A"/>
              </a:solidFill>
              <a:latin typeface="Century Gothic" panose="020B0502020202020204" pitchFamily="34" charset="0"/>
            </a:endParaRPr>
          </a:p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ca-ES" sz="2400" dirty="0">
              <a:latin typeface="Century Gothic" panose="020B0502020202020204" pitchFamily="34" charset="0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838200" y="1086961"/>
            <a:ext cx="10040006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pl-PL" sz="2200" b="1" dirty="0">
                <a:solidFill>
                  <a:schemeClr val="tx2"/>
                </a:solidFill>
                <a:latin typeface="Century Gothic" panose="020B0502020202020204" pitchFamily="34" charset="0"/>
              </a:rPr>
              <a:t>Zaplanuj spotkanie organizacyjne wszystkich partnerów aby:</a:t>
            </a:r>
          </a:p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l-PL" sz="2200" b="1" dirty="0">
                <a:solidFill>
                  <a:srgbClr val="07147A"/>
                </a:solidFill>
                <a:latin typeface="Century Gothic" panose="020B0502020202020204" pitchFamily="34" charset="0"/>
              </a:rPr>
              <a:t>Potwierdzić zrozumienie zadań i obowiązków poszczególnych partnerów zgodnie z zapisami wniosku/ umowy partnerskiej</a:t>
            </a:r>
          </a:p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l-PL" sz="2200" b="1" dirty="0">
                <a:solidFill>
                  <a:srgbClr val="07147A"/>
                </a:solidFill>
                <a:latin typeface="Century Gothic" panose="020B0502020202020204" pitchFamily="34" charset="0"/>
              </a:rPr>
              <a:t>Ustalić szczegóły dot. raportowania (raporty opisowe/ finansowe)</a:t>
            </a:r>
          </a:p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l-PL" sz="2200" b="1" dirty="0">
                <a:solidFill>
                  <a:srgbClr val="07147A"/>
                </a:solidFill>
                <a:latin typeface="Century Gothic" panose="020B0502020202020204" pitchFamily="34" charset="0"/>
              </a:rPr>
              <a:t>Zapewnić wspólne zrozumienie dot. budżetu projektu i przepływów finansowych</a:t>
            </a:r>
          </a:p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l-PL" sz="2200" b="1" dirty="0">
                <a:solidFill>
                  <a:srgbClr val="07147A"/>
                </a:solidFill>
                <a:latin typeface="Century Gothic" panose="020B0502020202020204" pitchFamily="34" charset="0"/>
              </a:rPr>
              <a:t>Ustalić plan działań na najbliższy czas i kamienie milowe projektu</a:t>
            </a:r>
          </a:p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l-PL" sz="2200" b="1" dirty="0">
                <a:solidFill>
                  <a:srgbClr val="07147A"/>
                </a:solidFill>
                <a:latin typeface="Century Gothic" panose="020B0502020202020204" pitchFamily="34" charset="0"/>
              </a:rPr>
              <a:t>Powołać koordynatora projektu/ poszczególnych koordynatorów na poziomie partnerów, managera finansowego </a:t>
            </a:r>
          </a:p>
        </p:txBody>
      </p:sp>
      <p:sp>
        <p:nvSpPr>
          <p:cNvPr id="8" name="Owal 7"/>
          <p:cNvSpPr/>
          <p:nvPr/>
        </p:nvSpPr>
        <p:spPr>
          <a:xfrm>
            <a:off x="3191057" y="4995723"/>
            <a:ext cx="5060731" cy="1520350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shade val="8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Owal 4"/>
          <p:cNvSpPr txBox="1"/>
          <p:nvPr/>
        </p:nvSpPr>
        <p:spPr>
          <a:xfrm>
            <a:off x="3963528" y="5383502"/>
            <a:ext cx="3789350" cy="82463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700" tIns="12700" rIns="12700" bIns="12700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l-PL" dirty="0">
                <a:latin typeface="Century Gothic" panose="020B0502020202020204" pitchFamily="34" charset="0"/>
              </a:rPr>
              <a:t>W</a:t>
            </a:r>
            <a:r>
              <a:rPr lang="pl-PL" kern="1200" dirty="0">
                <a:latin typeface="Century Gothic" panose="020B0502020202020204" pitchFamily="34" charset="0"/>
              </a:rPr>
              <a:t>spółdecyd</a:t>
            </a:r>
            <a:r>
              <a:rPr lang="pl-PL" dirty="0">
                <a:latin typeface="Century Gothic" panose="020B0502020202020204" pitchFamily="34" charset="0"/>
              </a:rPr>
              <a:t>owanie/ współwłasność rezultatów projektu bardzo ważne!</a:t>
            </a:r>
            <a:endParaRPr lang="en-GB" kern="12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4309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25821" y="245914"/>
            <a:ext cx="9086577" cy="595983"/>
          </a:xfrm>
        </p:spPr>
        <p:txBody>
          <a:bodyPr>
            <a:normAutofit/>
          </a:bodyPr>
          <a:lstStyle/>
          <a:p>
            <a:r>
              <a:rPr lang="pl-PL" dirty="0"/>
              <a:t>Odpowiednia komunikacja kluczem do sukcesu projektu</a:t>
            </a:r>
            <a:endParaRPr lang="en-GB" dirty="0"/>
          </a:p>
        </p:txBody>
      </p:sp>
      <p:sp>
        <p:nvSpPr>
          <p:cNvPr id="4" name="Rectangle arrodonit 4"/>
          <p:cNvSpPr/>
          <p:nvPr/>
        </p:nvSpPr>
        <p:spPr>
          <a:xfrm>
            <a:off x="838200" y="1316985"/>
            <a:ext cx="10498157" cy="1962243"/>
          </a:xfrm>
          <a:prstGeom prst="roundRect">
            <a:avLst/>
          </a:prstGeom>
          <a:noFill/>
          <a:ln w="2857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pl-PL" sz="2400" b="1" dirty="0">
              <a:solidFill>
                <a:srgbClr val="07147A"/>
              </a:solidFill>
              <a:latin typeface="Century Gothic" panose="020B0502020202020204" pitchFamily="34" charset="0"/>
            </a:endParaRPr>
          </a:p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pl-PL" sz="2400" b="1" dirty="0">
              <a:solidFill>
                <a:srgbClr val="07147A"/>
              </a:solidFill>
              <a:latin typeface="Century Gothic" panose="020B0502020202020204" pitchFamily="34" charset="0"/>
            </a:endParaRPr>
          </a:p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pl-PL" sz="2400" b="1" dirty="0">
              <a:solidFill>
                <a:srgbClr val="07147A"/>
              </a:solidFill>
              <a:latin typeface="Century Gothic" panose="020B0502020202020204" pitchFamily="34" charset="0"/>
            </a:endParaRPr>
          </a:p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ca-ES" sz="2400" dirty="0">
              <a:latin typeface="Century Gothic" panose="020B0502020202020204" pitchFamily="34" charset="0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838200" y="1478735"/>
            <a:ext cx="10040006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l-PL" sz="2200" b="1" dirty="0">
                <a:solidFill>
                  <a:srgbClr val="07147A"/>
                </a:solidFill>
                <a:latin typeface="Century Gothic" panose="020B0502020202020204" pitchFamily="34" charset="0"/>
              </a:rPr>
              <a:t>Uzgodnij </a:t>
            </a:r>
            <a:r>
              <a:rPr lang="pl-PL" sz="2200" b="1" u="sng" dirty="0">
                <a:solidFill>
                  <a:srgbClr val="07147A"/>
                </a:solidFill>
                <a:latin typeface="Century Gothic" panose="020B0502020202020204" pitchFamily="34" charset="0"/>
              </a:rPr>
              <a:t>kiedy, jak i w jakim celu</a:t>
            </a:r>
            <a:r>
              <a:rPr lang="pl-PL" sz="2200" b="1" dirty="0">
                <a:solidFill>
                  <a:srgbClr val="07147A"/>
                </a:solidFill>
                <a:latin typeface="Century Gothic" panose="020B0502020202020204" pitchFamily="34" charset="0"/>
              </a:rPr>
              <a:t> partnerzy będą się komunikować</a:t>
            </a:r>
          </a:p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l-PL" sz="2200" b="1" dirty="0">
                <a:solidFill>
                  <a:srgbClr val="07147A"/>
                </a:solidFill>
                <a:latin typeface="Century Gothic" panose="020B0502020202020204" pitchFamily="34" charset="0"/>
              </a:rPr>
              <a:t>Pomyśl o formach i zasadach wewnętrznego raportowania</a:t>
            </a:r>
          </a:p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l-PL" sz="2200" b="1" dirty="0">
                <a:solidFill>
                  <a:srgbClr val="07147A"/>
                </a:solidFill>
                <a:latin typeface="Century Gothic" panose="020B0502020202020204" pitchFamily="34" charset="0"/>
              </a:rPr>
              <a:t>Uzgodnij narzędzia, które będą używane do komunikacji (e-mail, wewnętrzny biuletyn, media społecznościowe, </a:t>
            </a:r>
            <a:r>
              <a:rPr lang="pl-PL" sz="2200" b="1" dirty="0" err="1">
                <a:solidFill>
                  <a:srgbClr val="07147A"/>
                </a:solidFill>
                <a:latin typeface="Century Gothic" panose="020B0502020202020204" pitchFamily="34" charset="0"/>
              </a:rPr>
              <a:t>skype</a:t>
            </a:r>
            <a:r>
              <a:rPr lang="pl-PL" sz="2200" b="1" dirty="0">
                <a:solidFill>
                  <a:srgbClr val="07147A"/>
                </a:solidFill>
                <a:latin typeface="Century Gothic" panose="020B0502020202020204" pitchFamily="34" charset="0"/>
              </a:rPr>
              <a:t>, wewnętrzne spotkania</a:t>
            </a:r>
          </a:p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l-PL" sz="2200" b="1" dirty="0">
                <a:solidFill>
                  <a:srgbClr val="07147A"/>
                </a:solidFill>
                <a:latin typeface="Century Gothic" panose="020B0502020202020204" pitchFamily="34" charset="0"/>
              </a:rPr>
              <a:t>Strona internetowa jest bardzo ważnym narzędziem do wewnętrznej jak zewnętrznej komunikacji. Ustal </a:t>
            </a:r>
            <a:r>
              <a:rPr lang="pl-PL" sz="2200" b="1" u="sng" dirty="0">
                <a:solidFill>
                  <a:srgbClr val="07147A"/>
                </a:solidFill>
                <a:latin typeface="Century Gothic" panose="020B0502020202020204" pitchFamily="34" charset="0"/>
              </a:rPr>
              <a:t>kto i kiedy </a:t>
            </a:r>
            <a:r>
              <a:rPr lang="pl-PL" sz="2200" b="1" dirty="0">
                <a:solidFill>
                  <a:srgbClr val="07147A"/>
                </a:solidFill>
                <a:latin typeface="Century Gothic" panose="020B0502020202020204" pitchFamily="34" charset="0"/>
              </a:rPr>
              <a:t>będzie odpowiedzialny za prowadzenie strony internetowej  (uaktualnienia, ważne wydarzenia w projekcie) </a:t>
            </a:r>
            <a:endParaRPr lang="en-US" sz="2000" b="1" dirty="0">
              <a:solidFill>
                <a:srgbClr val="07147A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44651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arrodonit 4"/>
          <p:cNvSpPr/>
          <p:nvPr/>
        </p:nvSpPr>
        <p:spPr>
          <a:xfrm>
            <a:off x="838200" y="1316985"/>
            <a:ext cx="10498157" cy="1962243"/>
          </a:xfrm>
          <a:prstGeom prst="roundRect">
            <a:avLst/>
          </a:prstGeom>
          <a:noFill/>
          <a:ln w="2857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pl-PL" sz="2400" b="1" dirty="0">
              <a:solidFill>
                <a:srgbClr val="07147A"/>
              </a:solidFill>
              <a:latin typeface="Century Gothic" panose="020B0502020202020204" pitchFamily="34" charset="0"/>
            </a:endParaRPr>
          </a:p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pl-PL" sz="2400" b="1" dirty="0">
              <a:solidFill>
                <a:srgbClr val="07147A"/>
              </a:solidFill>
              <a:latin typeface="Century Gothic" panose="020B0502020202020204" pitchFamily="34" charset="0"/>
            </a:endParaRPr>
          </a:p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pl-PL" sz="2400" b="1" dirty="0">
              <a:solidFill>
                <a:srgbClr val="07147A"/>
              </a:solidFill>
              <a:latin typeface="Century Gothic" panose="020B0502020202020204" pitchFamily="34" charset="0"/>
            </a:endParaRPr>
          </a:p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ca-ES" sz="2400" dirty="0">
              <a:latin typeface="Century Gothic" panose="020B0502020202020204" pitchFamily="34" charset="0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1067275" y="3369595"/>
            <a:ext cx="1004000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600"/>
              </a:spcBef>
              <a:spcAft>
                <a:spcPts val="600"/>
              </a:spcAft>
              <a:defRPr/>
            </a:pPr>
            <a:r>
              <a:rPr lang="pl-PL" sz="4400" b="1" dirty="0">
                <a:solidFill>
                  <a:srgbClr val="07147A"/>
                </a:solidFill>
                <a:latin typeface="Century Gothic" panose="020B0502020202020204" pitchFamily="34" charset="0"/>
              </a:rPr>
              <a:t>POWODZENIA!</a:t>
            </a:r>
            <a:endParaRPr lang="en-US" sz="2000" b="1" dirty="0">
              <a:solidFill>
                <a:srgbClr val="07147A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Symbol zastępczy tekstu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3266324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pl-PL" dirty="0"/>
              <a:t>Partnerstwo transgraniczne</a:t>
            </a:r>
            <a:endParaRPr lang="en-GB" dirty="0"/>
          </a:p>
        </p:txBody>
      </p:sp>
      <p:sp>
        <p:nvSpPr>
          <p:cNvPr id="4" name="Rectangle arrodonit 4"/>
          <p:cNvSpPr/>
          <p:nvPr/>
        </p:nvSpPr>
        <p:spPr>
          <a:xfrm>
            <a:off x="838200" y="1316985"/>
            <a:ext cx="10498157" cy="1962243"/>
          </a:xfrm>
          <a:prstGeom prst="roundRect">
            <a:avLst/>
          </a:prstGeom>
          <a:noFill/>
          <a:ln w="2857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pl-PL" sz="2400" b="1" dirty="0">
              <a:solidFill>
                <a:srgbClr val="07147A"/>
              </a:solidFill>
              <a:latin typeface="Century Gothic" panose="020B0502020202020204" pitchFamily="34" charset="0"/>
            </a:endParaRPr>
          </a:p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pl-PL" sz="2400" b="1" dirty="0">
              <a:solidFill>
                <a:srgbClr val="07147A"/>
              </a:solidFill>
              <a:latin typeface="Century Gothic" panose="020B0502020202020204" pitchFamily="34" charset="0"/>
            </a:endParaRPr>
          </a:p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pl-PL" sz="2400" b="1" dirty="0">
              <a:solidFill>
                <a:srgbClr val="07147A"/>
              </a:solidFill>
              <a:latin typeface="Century Gothic" panose="020B0502020202020204" pitchFamily="34" charset="0"/>
            </a:endParaRPr>
          </a:p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ca-ES" sz="2400" dirty="0">
              <a:latin typeface="Century Gothic" panose="020B0502020202020204" pitchFamily="34" charset="0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1295583" y="1353496"/>
            <a:ext cx="542695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pl-PL" sz="2400" b="1" dirty="0">
                <a:solidFill>
                  <a:srgbClr val="07147A"/>
                </a:solidFill>
                <a:latin typeface="Century Gothic" panose="020B0502020202020204" pitchFamily="34" charset="0"/>
              </a:rPr>
              <a:t>Partnerstwo w projektach współpracy transgranicznej można porównać do małżeństwa z jedną zasadniczą różnicą =&gt; </a:t>
            </a:r>
            <a:r>
              <a:rPr lang="pl-PL" sz="2400" b="1" u="sng" dirty="0">
                <a:solidFill>
                  <a:srgbClr val="07147A"/>
                </a:solidFill>
                <a:latin typeface="Century Gothic" panose="020B0502020202020204" pitchFamily="34" charset="0"/>
              </a:rPr>
              <a:t>w tym związku nie ma rozwodu! </a:t>
            </a:r>
          </a:p>
          <a:p>
            <a:pPr lvl="0" algn="just">
              <a:spcBef>
                <a:spcPts val="600"/>
              </a:spcBef>
              <a:spcAft>
                <a:spcPts val="600"/>
              </a:spcAft>
              <a:defRPr/>
            </a:pPr>
            <a:endParaRPr lang="pl-PL" sz="2400" b="1" dirty="0">
              <a:solidFill>
                <a:srgbClr val="07147A"/>
              </a:solidFill>
              <a:latin typeface="Century Gothic" panose="020B0502020202020204" pitchFamily="34" charset="0"/>
            </a:endParaRPr>
          </a:p>
          <a:p>
            <a:pPr lvl="0"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pl-PL" sz="2400" b="1" dirty="0">
                <a:solidFill>
                  <a:srgbClr val="07147A"/>
                </a:solidFill>
                <a:latin typeface="Century Gothic" panose="020B0502020202020204" pitchFamily="34" charset="0"/>
              </a:rPr>
              <a:t>Partnerzy są związani ze sobą w okresie realizacji projektu oraz przez okres </a:t>
            </a:r>
            <a:r>
              <a:rPr lang="pl-PL" sz="2400" b="1" u="sng" dirty="0">
                <a:solidFill>
                  <a:srgbClr val="07147A"/>
                </a:solidFill>
                <a:latin typeface="Century Gothic" panose="020B0502020202020204" pitchFamily="34" charset="0"/>
              </a:rPr>
              <a:t>pięciu lat od daty płatności salda programu </a:t>
            </a:r>
            <a:r>
              <a:rPr lang="pl-PL" sz="2800" dirty="0"/>
              <a:t/>
            </a:r>
            <a:br>
              <a:rPr lang="pl-PL" sz="2800" dirty="0"/>
            </a:br>
            <a:r>
              <a:rPr lang="pl-PL" sz="2000" b="1" dirty="0">
                <a:solidFill>
                  <a:srgbClr val="07147A"/>
                </a:solidFill>
                <a:latin typeface="Century Gothic" panose="020B0502020202020204" pitchFamily="34" charset="0"/>
              </a:rPr>
              <a:t> </a:t>
            </a:r>
            <a:endParaRPr lang="pl-PL" b="1" dirty="0">
              <a:latin typeface="Century Gothic" panose="020B0502020202020204" pitchFamily="34" charset="0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3083" y="1945728"/>
            <a:ext cx="2752725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736689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pl-PL" dirty="0"/>
              <a:t>Do czego potrzebne jest partnerstwo transgraniczne?</a:t>
            </a:r>
            <a:endParaRPr lang="en-GB" dirty="0"/>
          </a:p>
        </p:txBody>
      </p:sp>
      <p:sp>
        <p:nvSpPr>
          <p:cNvPr id="4" name="Rectangle arrodonit 4"/>
          <p:cNvSpPr/>
          <p:nvPr/>
        </p:nvSpPr>
        <p:spPr>
          <a:xfrm>
            <a:off x="838200" y="1316985"/>
            <a:ext cx="10498157" cy="1962243"/>
          </a:xfrm>
          <a:prstGeom prst="roundRect">
            <a:avLst/>
          </a:prstGeom>
          <a:noFill/>
          <a:ln w="2857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pl-PL" sz="2400" b="1" dirty="0">
              <a:solidFill>
                <a:srgbClr val="07147A"/>
              </a:solidFill>
              <a:latin typeface="Century Gothic" panose="020B0502020202020204" pitchFamily="34" charset="0"/>
            </a:endParaRPr>
          </a:p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pl-PL" sz="2400" b="1" dirty="0">
              <a:solidFill>
                <a:srgbClr val="07147A"/>
              </a:solidFill>
              <a:latin typeface="Century Gothic" panose="020B0502020202020204" pitchFamily="34" charset="0"/>
            </a:endParaRPr>
          </a:p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pl-PL" sz="2400" b="1" dirty="0">
              <a:solidFill>
                <a:srgbClr val="07147A"/>
              </a:solidFill>
              <a:latin typeface="Century Gothic" panose="020B0502020202020204" pitchFamily="34" charset="0"/>
            </a:endParaRPr>
          </a:p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ca-ES" sz="2400" dirty="0">
              <a:latin typeface="Century Gothic" panose="020B0502020202020204" pitchFamily="34" charset="0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1067275" y="1316985"/>
            <a:ext cx="10040006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l-PL" sz="2200" b="1" dirty="0">
                <a:solidFill>
                  <a:srgbClr val="07147A"/>
                </a:solidFill>
                <a:latin typeface="Century Gothic" panose="020B0502020202020204" pitchFamily="34" charset="0"/>
              </a:rPr>
              <a:t>Bezpośredni wymóg programu (przynajmniej jeden partner z Polski oraz jeden z Federacji Rosyjskiej)</a:t>
            </a:r>
          </a:p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l-PL" sz="2200" b="1" dirty="0">
                <a:solidFill>
                  <a:srgbClr val="07147A"/>
                </a:solidFill>
                <a:latin typeface="Century Gothic" panose="020B0502020202020204" pitchFamily="34" charset="0"/>
              </a:rPr>
              <a:t>Odnosi się do wspólnych wyzwań/ problemów, które mogą być rozwiązywanie wspólnymi siłami (np. zanieczyszczenie powietrza w obszarze przygranicznym </a:t>
            </a:r>
          </a:p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l-PL" sz="2200" b="1" dirty="0">
                <a:solidFill>
                  <a:srgbClr val="07147A"/>
                </a:solidFill>
                <a:latin typeface="Century Gothic" panose="020B0502020202020204" pitchFamily="34" charset="0"/>
              </a:rPr>
              <a:t>Tworzy nowe wspólne możliwości (np. w zakresie ochrony i rozwoju dziedzictwa kulturowego w obszarze przygranicznym)</a:t>
            </a:r>
          </a:p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l-PL" sz="2200" b="1" dirty="0">
                <a:solidFill>
                  <a:srgbClr val="07147A"/>
                </a:solidFill>
                <a:latin typeface="Century Gothic" panose="020B0502020202020204" pitchFamily="34" charset="0"/>
              </a:rPr>
              <a:t>Pomaga w wymianie doświadczeń i dobrych praktyk będących przedmiotem wspólnych zainteresowań (np. w zakresie rozwoju transgranicznych sieci transportowych/ komunikacyjnych)</a:t>
            </a:r>
          </a:p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l-PL" sz="2200" b="1" dirty="0">
                <a:solidFill>
                  <a:srgbClr val="07147A"/>
                </a:solidFill>
                <a:latin typeface="Century Gothic" panose="020B0502020202020204" pitchFamily="34" charset="0"/>
              </a:rPr>
              <a:t>Różne podejście do to tych samych problemów =&gt; osiągnięcie lepszych rezultatów </a:t>
            </a:r>
          </a:p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2000" b="1" dirty="0">
              <a:solidFill>
                <a:srgbClr val="07147A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24132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pl-PL" dirty="0"/>
              <a:t>Jak znaleźć partnera?</a:t>
            </a:r>
            <a:endParaRPr lang="en-GB" dirty="0"/>
          </a:p>
        </p:txBody>
      </p:sp>
      <p:sp>
        <p:nvSpPr>
          <p:cNvPr id="4" name="Rectangle arrodonit 4"/>
          <p:cNvSpPr/>
          <p:nvPr/>
        </p:nvSpPr>
        <p:spPr>
          <a:xfrm>
            <a:off x="838200" y="1316985"/>
            <a:ext cx="10498157" cy="1962243"/>
          </a:xfrm>
          <a:prstGeom prst="roundRect">
            <a:avLst/>
          </a:prstGeom>
          <a:noFill/>
          <a:ln w="2857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pl-PL" sz="2400" b="1" dirty="0">
              <a:solidFill>
                <a:srgbClr val="07147A"/>
              </a:solidFill>
              <a:latin typeface="Century Gothic" panose="020B0502020202020204" pitchFamily="34" charset="0"/>
            </a:endParaRPr>
          </a:p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pl-PL" sz="2400" b="1" dirty="0">
              <a:solidFill>
                <a:srgbClr val="07147A"/>
              </a:solidFill>
              <a:latin typeface="Century Gothic" panose="020B0502020202020204" pitchFamily="34" charset="0"/>
            </a:endParaRPr>
          </a:p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pl-PL" sz="2400" b="1" dirty="0">
              <a:solidFill>
                <a:srgbClr val="07147A"/>
              </a:solidFill>
              <a:latin typeface="Century Gothic" panose="020B0502020202020204" pitchFamily="34" charset="0"/>
            </a:endParaRPr>
          </a:p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ca-ES" sz="2400" dirty="0">
              <a:latin typeface="Century Gothic" panose="020B0502020202020204" pitchFamily="34" charset="0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1067275" y="1154695"/>
            <a:ext cx="1004000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pl-PL" sz="2400" b="1" dirty="0">
                <a:solidFill>
                  <a:schemeClr val="tx2"/>
                </a:solidFill>
                <a:latin typeface="Century Gothic" panose="020B0502020202020204" pitchFamily="34" charset="0"/>
              </a:rPr>
              <a:t>Masz już pomysł na projekt i szukasz odpowiedniego partnera?</a:t>
            </a:r>
            <a:endParaRPr lang="pl-PL" sz="2400" b="1" dirty="0">
              <a:solidFill>
                <a:srgbClr val="07147A"/>
              </a:solidFill>
              <a:latin typeface="Century Gothic" panose="020B0502020202020204" pitchFamily="34" charset="0"/>
            </a:endParaRPr>
          </a:p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l-PL" sz="2400" b="1" dirty="0">
                <a:solidFill>
                  <a:srgbClr val="07147A"/>
                </a:solidFill>
                <a:latin typeface="Century Gothic" panose="020B0502020202020204" pitchFamily="34" charset="0"/>
              </a:rPr>
              <a:t>Sprawdź istniejące kontakty (w ramach zrealizowanych już projektów, stowarzyszenia gmin, miast/ miasta partnerskie, organizacje międzynarodowe etc.)</a:t>
            </a:r>
          </a:p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l-PL" sz="2400" b="1" dirty="0">
                <a:solidFill>
                  <a:srgbClr val="07147A"/>
                </a:solidFill>
                <a:latin typeface="Century Gothic" panose="020B0502020202020204" pitchFamily="34" charset="0"/>
              </a:rPr>
              <a:t>Skontaktuj się z utworzonymi sieciami </a:t>
            </a:r>
            <a:r>
              <a:rPr lang="pl-PL" sz="2400" b="1" dirty="0" err="1">
                <a:solidFill>
                  <a:srgbClr val="07147A"/>
                </a:solidFill>
                <a:latin typeface="Century Gothic" panose="020B0502020202020204" pitchFamily="34" charset="0"/>
              </a:rPr>
              <a:t>NGOs</a:t>
            </a:r>
            <a:r>
              <a:rPr lang="pl-PL" sz="2400" b="1" dirty="0">
                <a:solidFill>
                  <a:srgbClr val="07147A"/>
                </a:solidFill>
                <a:latin typeface="Century Gothic" panose="020B0502020202020204" pitchFamily="34" charset="0"/>
              </a:rPr>
              <a:t> </a:t>
            </a:r>
          </a:p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l-PL" sz="2400" b="1" dirty="0">
                <a:solidFill>
                  <a:srgbClr val="07147A"/>
                </a:solidFill>
                <a:latin typeface="Century Gothic" panose="020B0502020202020204" pitchFamily="34" charset="0"/>
              </a:rPr>
              <a:t>Odwiedź stronę programu PL-RU   „zakładka znajdź partnera” =&gt; </a:t>
            </a:r>
            <a:r>
              <a:rPr lang="pl-PL" sz="2400" b="1" dirty="0">
                <a:solidFill>
                  <a:srgbClr val="07147A"/>
                </a:solidFill>
                <a:latin typeface="Century Gothic" panose="020B0502020202020204" pitchFamily="34" charset="0"/>
                <a:hlinkClick r:id="rId3"/>
              </a:rPr>
              <a:t>http://www.plru.eu/en/find-a-partner/78</a:t>
            </a:r>
            <a:endParaRPr lang="pl-PL" sz="2400" b="1" dirty="0">
              <a:solidFill>
                <a:srgbClr val="07147A"/>
              </a:solidFill>
              <a:latin typeface="Century Gothic" panose="020B0502020202020204" pitchFamily="34" charset="0"/>
            </a:endParaRPr>
          </a:p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l-PL" sz="2400" b="1" dirty="0">
                <a:solidFill>
                  <a:srgbClr val="07147A"/>
                </a:solidFill>
                <a:latin typeface="Century Gothic" panose="020B0502020202020204" pitchFamily="34" charset="0"/>
              </a:rPr>
              <a:t>Bierz udział w spotkaniach organizowanych przez program </a:t>
            </a:r>
          </a:p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pl-PL" sz="2200" b="1" dirty="0">
              <a:solidFill>
                <a:srgbClr val="07147A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8594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pl-PL" dirty="0"/>
              <a:t>Jakich partnerów szukać? </a:t>
            </a:r>
            <a:endParaRPr lang="en-GB" dirty="0"/>
          </a:p>
        </p:txBody>
      </p:sp>
      <p:sp>
        <p:nvSpPr>
          <p:cNvPr id="4" name="Rectangle arrodonit 4"/>
          <p:cNvSpPr/>
          <p:nvPr/>
        </p:nvSpPr>
        <p:spPr>
          <a:xfrm>
            <a:off x="838200" y="1316985"/>
            <a:ext cx="10498157" cy="1962243"/>
          </a:xfrm>
          <a:prstGeom prst="roundRect">
            <a:avLst/>
          </a:prstGeom>
          <a:noFill/>
          <a:ln w="2857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pl-PL" sz="2400" b="1" dirty="0">
              <a:solidFill>
                <a:srgbClr val="07147A"/>
              </a:solidFill>
              <a:latin typeface="Century Gothic" panose="020B0502020202020204" pitchFamily="34" charset="0"/>
            </a:endParaRPr>
          </a:p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pl-PL" sz="2400" b="1" dirty="0">
              <a:solidFill>
                <a:srgbClr val="07147A"/>
              </a:solidFill>
              <a:latin typeface="Century Gothic" panose="020B0502020202020204" pitchFamily="34" charset="0"/>
            </a:endParaRPr>
          </a:p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pl-PL" sz="2400" b="1" dirty="0">
              <a:solidFill>
                <a:srgbClr val="07147A"/>
              </a:solidFill>
              <a:latin typeface="Century Gothic" panose="020B0502020202020204" pitchFamily="34" charset="0"/>
            </a:endParaRPr>
          </a:p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ca-ES" sz="2400" dirty="0">
              <a:latin typeface="Century Gothic" panose="020B0502020202020204" pitchFamily="34" charset="0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1067275" y="1628828"/>
            <a:ext cx="1004000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l-PL" sz="2400" b="1" dirty="0">
                <a:solidFill>
                  <a:srgbClr val="07147A"/>
                </a:solidFill>
                <a:latin typeface="Century Gothic" panose="020B0502020202020204" pitchFamily="34" charset="0"/>
              </a:rPr>
              <a:t>Działających w tych samych/ podobnych obszarach, o podobnych/ komplementarnych kompetencjach</a:t>
            </a:r>
          </a:p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l-PL" sz="2400" b="1" dirty="0">
                <a:solidFill>
                  <a:srgbClr val="07147A"/>
                </a:solidFill>
                <a:latin typeface="Century Gothic" panose="020B0502020202020204" pitchFamily="34" charset="0"/>
              </a:rPr>
              <a:t>Wnoszących wartości dodane do projektu</a:t>
            </a:r>
          </a:p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l-PL" sz="2400" b="1" dirty="0">
                <a:solidFill>
                  <a:srgbClr val="07147A"/>
                </a:solidFill>
                <a:latin typeface="Century Gothic" panose="020B0502020202020204" pitchFamily="34" charset="0"/>
              </a:rPr>
              <a:t>Kwalifikowalnych zgodnie z zasadami programu </a:t>
            </a:r>
            <a:endParaRPr lang="en-GB" sz="2400" b="1" dirty="0">
              <a:solidFill>
                <a:srgbClr val="07147A"/>
              </a:solidFill>
              <a:latin typeface="Century Gothic" panose="020B0502020202020204" pitchFamily="34" charset="0"/>
            </a:endParaRPr>
          </a:p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pl-PL" b="1" dirty="0">
              <a:latin typeface="Century Gothic" panose="020B0502020202020204" pitchFamily="34" charset="0"/>
            </a:endParaRPr>
          </a:p>
        </p:txBody>
      </p:sp>
      <p:grpSp>
        <p:nvGrpSpPr>
          <p:cNvPr id="7" name="Grupa 6"/>
          <p:cNvGrpSpPr/>
          <p:nvPr/>
        </p:nvGrpSpPr>
        <p:grpSpPr>
          <a:xfrm>
            <a:off x="3326524" y="4038018"/>
            <a:ext cx="5060731" cy="1520350"/>
            <a:chOff x="1659556" y="2874196"/>
            <a:chExt cx="2532962" cy="2228487"/>
          </a:xfrm>
        </p:grpSpPr>
        <p:sp>
          <p:nvSpPr>
            <p:cNvPr id="8" name="Owal 7"/>
            <p:cNvSpPr/>
            <p:nvPr/>
          </p:nvSpPr>
          <p:spPr>
            <a:xfrm>
              <a:off x="1659556" y="2874196"/>
              <a:ext cx="2532962" cy="2228487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shade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Owal 4"/>
            <p:cNvSpPr txBox="1"/>
            <p:nvPr/>
          </p:nvSpPr>
          <p:spPr>
            <a:xfrm>
              <a:off x="2063906" y="3414058"/>
              <a:ext cx="1896619" cy="12087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dirty="0">
                  <a:latin typeface="Century Gothic" panose="020B0502020202020204" pitchFamily="34" charset="0"/>
                </a:rPr>
                <a:t>Szczegóły dot. kwalifikowalności w Podręczniku Programowym „</a:t>
              </a:r>
              <a:r>
                <a:rPr lang="pl-PL" dirty="0" err="1">
                  <a:latin typeface="Century Gothic" panose="020B0502020202020204" pitchFamily="34" charset="0"/>
                </a:rPr>
                <a:t>Programme</a:t>
              </a:r>
              <a:r>
                <a:rPr lang="pl-PL" dirty="0">
                  <a:latin typeface="Century Gothic" panose="020B0502020202020204" pitchFamily="34" charset="0"/>
                </a:rPr>
                <a:t> Manual Part 1”</a:t>
              </a:r>
              <a:endParaRPr lang="en-GB" kern="1200" dirty="0"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7579213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pl-PL" dirty="0"/>
              <a:t>Ilu partnerów w projekcie? </a:t>
            </a:r>
            <a:endParaRPr lang="en-GB" dirty="0"/>
          </a:p>
        </p:txBody>
      </p:sp>
      <p:sp>
        <p:nvSpPr>
          <p:cNvPr id="4" name="Rectangle arrodonit 4"/>
          <p:cNvSpPr/>
          <p:nvPr/>
        </p:nvSpPr>
        <p:spPr>
          <a:xfrm>
            <a:off x="838200" y="1316985"/>
            <a:ext cx="10498157" cy="1962243"/>
          </a:xfrm>
          <a:prstGeom prst="roundRect">
            <a:avLst/>
          </a:prstGeom>
          <a:noFill/>
          <a:ln w="2857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pl-PL" sz="2400" b="1" dirty="0">
              <a:solidFill>
                <a:srgbClr val="07147A"/>
              </a:solidFill>
              <a:latin typeface="Century Gothic" panose="020B0502020202020204" pitchFamily="34" charset="0"/>
            </a:endParaRPr>
          </a:p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pl-PL" sz="2400" b="1" dirty="0">
              <a:solidFill>
                <a:srgbClr val="07147A"/>
              </a:solidFill>
              <a:latin typeface="Century Gothic" panose="020B0502020202020204" pitchFamily="34" charset="0"/>
            </a:endParaRPr>
          </a:p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pl-PL" sz="2400" b="1" dirty="0">
              <a:solidFill>
                <a:srgbClr val="07147A"/>
              </a:solidFill>
              <a:latin typeface="Century Gothic" panose="020B0502020202020204" pitchFamily="34" charset="0"/>
            </a:endParaRPr>
          </a:p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ca-ES" sz="2400" dirty="0">
              <a:latin typeface="Century Gothic" panose="020B0502020202020204" pitchFamily="34" charset="0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838200" y="1143679"/>
            <a:ext cx="104981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pl-PL" sz="2400" b="1" dirty="0">
                <a:solidFill>
                  <a:schemeClr val="tx2"/>
                </a:solidFill>
                <a:latin typeface="Century Gothic" panose="020B0502020202020204" pitchFamily="34" charset="0"/>
              </a:rPr>
              <a:t>Zarządzanie skomplikowaną strukturą partnerską może okazać  się mało efektywne 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7765" y="1974676"/>
            <a:ext cx="7840132" cy="4229213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2040466" y="4622498"/>
            <a:ext cx="327044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000" b="1" dirty="0">
                <a:latin typeface="Century Gothic" panose="020B0502020202020204" pitchFamily="34" charset="0"/>
              </a:rPr>
              <a:t>Odpowiedni dobór/ </a:t>
            </a:r>
          </a:p>
          <a:p>
            <a:r>
              <a:rPr lang="pl-PL" sz="2000" b="1" dirty="0">
                <a:latin typeface="Century Gothic" panose="020B0502020202020204" pitchFamily="34" charset="0"/>
              </a:rPr>
              <a:t>kompetencje partnerów </a:t>
            </a:r>
            <a:endParaRPr lang="pl-PL" sz="2000" dirty="0"/>
          </a:p>
        </p:txBody>
      </p:sp>
      <p:sp>
        <p:nvSpPr>
          <p:cNvPr id="7" name="Prostokąt 6"/>
          <p:cNvSpPr/>
          <p:nvPr/>
        </p:nvSpPr>
        <p:spPr>
          <a:xfrm>
            <a:off x="7819364" y="5635897"/>
            <a:ext cx="36279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000" b="1" dirty="0">
                <a:latin typeface="Century Gothic" panose="020B0502020202020204" pitchFamily="34" charset="0"/>
              </a:rPr>
              <a:t>Ilość partnerów w projekcie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xmlns="" val="41539770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pl-PL" dirty="0"/>
              <a:t>Charakter partnerstwa</a:t>
            </a:r>
            <a:endParaRPr lang="en-GB" dirty="0"/>
          </a:p>
        </p:txBody>
      </p:sp>
      <p:sp>
        <p:nvSpPr>
          <p:cNvPr id="4" name="Rectangle arrodonit 4"/>
          <p:cNvSpPr/>
          <p:nvPr/>
        </p:nvSpPr>
        <p:spPr>
          <a:xfrm>
            <a:off x="838200" y="1316985"/>
            <a:ext cx="10498157" cy="1962243"/>
          </a:xfrm>
          <a:prstGeom prst="roundRect">
            <a:avLst/>
          </a:prstGeom>
          <a:noFill/>
          <a:ln w="2857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pl-PL" sz="2400" b="1" dirty="0">
              <a:solidFill>
                <a:srgbClr val="07147A"/>
              </a:solidFill>
              <a:latin typeface="Century Gothic" panose="020B0502020202020204" pitchFamily="34" charset="0"/>
            </a:endParaRPr>
          </a:p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pl-PL" sz="2400" b="1" dirty="0">
              <a:solidFill>
                <a:srgbClr val="07147A"/>
              </a:solidFill>
              <a:latin typeface="Century Gothic" panose="020B0502020202020204" pitchFamily="34" charset="0"/>
            </a:endParaRPr>
          </a:p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pl-PL" sz="2400" b="1" dirty="0">
              <a:solidFill>
                <a:srgbClr val="07147A"/>
              </a:solidFill>
              <a:latin typeface="Century Gothic" panose="020B0502020202020204" pitchFamily="34" charset="0"/>
            </a:endParaRPr>
          </a:p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ca-ES" sz="2400" dirty="0">
              <a:latin typeface="Century Gothic" panose="020B0502020202020204" pitchFamily="34" charset="0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1067275" y="1628828"/>
            <a:ext cx="10040006" cy="340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pl-PL" sz="2400" b="1" dirty="0">
                <a:solidFill>
                  <a:schemeClr val="tx2"/>
                </a:solidFill>
                <a:latin typeface="Century Gothic" panose="020B0502020202020204" pitchFamily="34" charset="0"/>
              </a:rPr>
              <a:t>Aktywne partnerstwo oznacza, że projekt:</a:t>
            </a:r>
          </a:p>
          <a:p>
            <a:pPr lvl="0" algn="just">
              <a:spcBef>
                <a:spcPts val="600"/>
              </a:spcBef>
              <a:spcAft>
                <a:spcPts val="600"/>
              </a:spcAft>
              <a:defRPr/>
            </a:pPr>
            <a:endParaRPr lang="pl-PL" sz="800" b="1" dirty="0">
              <a:solidFill>
                <a:srgbClr val="07147A"/>
              </a:solidFill>
              <a:latin typeface="Century Gothic" panose="020B0502020202020204" pitchFamily="34" charset="0"/>
            </a:endParaRPr>
          </a:p>
          <a:p>
            <a:pPr marL="812800" lvl="0" indent="-373063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l-PL" sz="2400" b="1" dirty="0">
                <a:solidFill>
                  <a:srgbClr val="07147A"/>
                </a:solidFill>
                <a:latin typeface="Century Gothic" panose="020B0502020202020204" pitchFamily="34" charset="0"/>
              </a:rPr>
              <a:t>został wspólnie  przygotowany (obligatoryjnie)</a:t>
            </a:r>
          </a:p>
          <a:p>
            <a:pPr marL="812800" lvl="0" indent="-373063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l-PL" sz="2400" b="1" dirty="0">
                <a:solidFill>
                  <a:srgbClr val="07147A"/>
                </a:solidFill>
                <a:latin typeface="Century Gothic" panose="020B0502020202020204" pitchFamily="34" charset="0"/>
              </a:rPr>
              <a:t>będzie wspólnie wdrażany (obligatoryjnie)</a:t>
            </a:r>
          </a:p>
          <a:p>
            <a:pPr marL="812800" lvl="0" indent="-373063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l-PL" sz="2400" b="1" dirty="0">
                <a:solidFill>
                  <a:srgbClr val="07147A"/>
                </a:solidFill>
                <a:latin typeface="Century Gothic" panose="020B0502020202020204" pitchFamily="34" charset="0"/>
              </a:rPr>
              <a:t>posiada wspólny personel (opcjonalnie)</a:t>
            </a:r>
          </a:p>
          <a:p>
            <a:pPr marL="812800" lvl="0" indent="-373063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l-PL" sz="2400" b="1" dirty="0">
                <a:solidFill>
                  <a:srgbClr val="07147A"/>
                </a:solidFill>
                <a:latin typeface="Century Gothic" panose="020B0502020202020204" pitchFamily="34" charset="0"/>
              </a:rPr>
              <a:t>będzie wspólnie współfinansowany (opcjonalnie) </a:t>
            </a:r>
          </a:p>
          <a:p>
            <a:pPr lvl="0" algn="just">
              <a:spcBef>
                <a:spcPts val="600"/>
              </a:spcBef>
              <a:spcAft>
                <a:spcPts val="600"/>
              </a:spcAft>
              <a:defRPr/>
            </a:pPr>
            <a:endParaRPr lang="pl-PL" sz="2200" b="1" dirty="0">
              <a:solidFill>
                <a:srgbClr val="07147A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8312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45533" y="278368"/>
            <a:ext cx="8894763" cy="595983"/>
          </a:xfrm>
        </p:spPr>
        <p:txBody>
          <a:bodyPr>
            <a:normAutofit/>
          </a:bodyPr>
          <a:lstStyle/>
          <a:p>
            <a:r>
              <a:rPr lang="pl-PL" dirty="0"/>
              <a:t>Obowiązki poszczególnych partnerów </a:t>
            </a:r>
            <a:endParaRPr lang="en-GB" dirty="0"/>
          </a:p>
        </p:txBody>
      </p:sp>
      <p:sp>
        <p:nvSpPr>
          <p:cNvPr id="4" name="Rectangle arrodonit 4"/>
          <p:cNvSpPr/>
          <p:nvPr/>
        </p:nvSpPr>
        <p:spPr>
          <a:xfrm>
            <a:off x="838200" y="1316985"/>
            <a:ext cx="10498157" cy="1962243"/>
          </a:xfrm>
          <a:prstGeom prst="roundRect">
            <a:avLst/>
          </a:prstGeom>
          <a:noFill/>
          <a:ln w="2857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pl-PL" sz="2400" b="1" dirty="0">
              <a:solidFill>
                <a:srgbClr val="07147A"/>
              </a:solidFill>
              <a:latin typeface="Century Gothic" panose="020B0502020202020204" pitchFamily="34" charset="0"/>
            </a:endParaRPr>
          </a:p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pl-PL" sz="2400" b="1" dirty="0">
              <a:solidFill>
                <a:srgbClr val="07147A"/>
              </a:solidFill>
              <a:latin typeface="Century Gothic" panose="020B0502020202020204" pitchFamily="34" charset="0"/>
            </a:endParaRPr>
          </a:p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pl-PL" sz="2400" b="1" dirty="0">
              <a:solidFill>
                <a:srgbClr val="07147A"/>
              </a:solidFill>
              <a:latin typeface="Century Gothic" panose="020B0502020202020204" pitchFamily="34" charset="0"/>
            </a:endParaRPr>
          </a:p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ca-ES" sz="2400" dirty="0">
              <a:latin typeface="Century Gothic" panose="020B0502020202020204" pitchFamily="34" charset="0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459827" y="1048968"/>
            <a:ext cx="11474669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pl-PL" b="1" dirty="0">
                <a:solidFill>
                  <a:schemeClr val="tx2"/>
                </a:solidFill>
                <a:latin typeface="Century Gothic" panose="020B0502020202020204" pitchFamily="34" charset="0"/>
              </a:rPr>
              <a:t>Aplikant (Beneficjent wiodący)</a:t>
            </a:r>
          </a:p>
          <a:p>
            <a:pPr lvl="0" algn="just">
              <a:spcBef>
                <a:spcPts val="600"/>
              </a:spcBef>
              <a:spcAft>
                <a:spcPts val="600"/>
              </a:spcAft>
              <a:defRPr/>
            </a:pPr>
            <a:endParaRPr lang="pl-PL" sz="800" b="1" dirty="0">
              <a:latin typeface="Century Gothic" panose="020B0502020202020204" pitchFamily="34" charset="0"/>
            </a:endParaRPr>
          </a:p>
          <a:p>
            <a:pPr marL="285750" lvl="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l-PL" b="1" dirty="0">
                <a:latin typeface="Century Gothic" panose="020B0502020202020204" pitchFamily="34" charset="0"/>
              </a:rPr>
              <a:t>Składa wniosek do Wspólnego Sekretariatu Technicznego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l-PL" b="1" dirty="0">
                <a:latin typeface="Century Gothic" panose="020B0502020202020204" pitchFamily="34" charset="0"/>
              </a:rPr>
              <a:t>Podpisuje deklarację beneficjenta wiodącego, umowę partnerską, umowę o dofinansowanie  ze Instytucją Zarządzającą (IZ) oraz otrzymuje płatności od IZ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l-PL" b="1" dirty="0">
                <a:latin typeface="Century Gothic" panose="020B0502020202020204" pitchFamily="34" charset="0"/>
              </a:rPr>
              <a:t>Przyjmuje na siebie odpowiedzialność za zapewnienie wdrożenia całego projektu</a:t>
            </a:r>
          </a:p>
          <a:p>
            <a:pPr lvl="0">
              <a:spcBef>
                <a:spcPts val="600"/>
              </a:spcBef>
              <a:spcAft>
                <a:spcPts val="600"/>
              </a:spcAft>
              <a:defRPr/>
            </a:pPr>
            <a:endParaRPr lang="pl-PL" sz="800" dirty="0">
              <a:latin typeface="Century Gothic" panose="020B0502020202020204" pitchFamily="34" charset="0"/>
            </a:endParaRPr>
          </a:p>
          <a:p>
            <a:pPr lvl="0">
              <a:spcBef>
                <a:spcPts val="600"/>
              </a:spcBef>
              <a:spcAft>
                <a:spcPts val="600"/>
              </a:spcAft>
              <a:defRPr/>
            </a:pPr>
            <a:r>
              <a:rPr lang="pl-PL" b="1" dirty="0">
                <a:solidFill>
                  <a:schemeClr val="tx2"/>
                </a:solidFill>
                <a:latin typeface="Century Gothic" panose="020B0502020202020204" pitchFamily="34" charset="0"/>
              </a:rPr>
              <a:t>Partnerzy (Beneficjenci)  </a:t>
            </a:r>
          </a:p>
          <a:p>
            <a:pPr lvl="0">
              <a:spcBef>
                <a:spcPts val="600"/>
              </a:spcBef>
              <a:spcAft>
                <a:spcPts val="600"/>
              </a:spcAft>
              <a:defRPr/>
            </a:pPr>
            <a:endParaRPr lang="pl-PL" sz="800" b="1" dirty="0">
              <a:latin typeface="Century Gothic" panose="020B0502020202020204" pitchFamily="34" charset="0"/>
            </a:endParaRP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l-PL" b="1" dirty="0">
                <a:latin typeface="Century Gothic" panose="020B0502020202020204" pitchFamily="34" charset="0"/>
              </a:rPr>
              <a:t>Aktywnie współpracują w zakresie opracowywania i wdrażania projektu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l-PL" b="1" dirty="0">
                <a:latin typeface="Century Gothic" panose="020B0502020202020204" pitchFamily="34" charset="0"/>
              </a:rPr>
              <a:t>Współpracują w zakresie zapewnienia personelu/ współfinansowania projektu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l-PL" b="1" dirty="0">
                <a:latin typeface="Century Gothic" panose="020B0502020202020204" pitchFamily="34" charset="0"/>
              </a:rPr>
              <a:t>Podpisują deklaracje partnerskie i umowę partnerską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l-PL" b="1" dirty="0">
                <a:latin typeface="Century Gothic" panose="020B0502020202020204" pitchFamily="34" charset="0"/>
              </a:rPr>
              <a:t>Ponoszą odpowiedzialność prawną i finansową za realizowane przez siebie działania oraz za udział otrzymanych przez funduszy unijnych </a:t>
            </a:r>
          </a:p>
        </p:txBody>
      </p:sp>
      <p:sp>
        <p:nvSpPr>
          <p:cNvPr id="5" name="Owal 4"/>
          <p:cNvSpPr/>
          <p:nvPr/>
        </p:nvSpPr>
        <p:spPr>
          <a:xfrm>
            <a:off x="6911316" y="3203820"/>
            <a:ext cx="5060731" cy="1093212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shade val="8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" name="Owal 4"/>
          <p:cNvSpPr txBox="1"/>
          <p:nvPr/>
        </p:nvSpPr>
        <p:spPr>
          <a:xfrm>
            <a:off x="7547007" y="3361200"/>
            <a:ext cx="3789350" cy="82463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700" tIns="12700" rIns="12700" bIns="12700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l-PL" sz="1600" dirty="0">
                <a:latin typeface="Century Gothic" panose="020B0502020202020204" pitchFamily="34" charset="0"/>
              </a:rPr>
              <a:t>Szczegóły dot. obowiązków w Podręczniku Programowym „</a:t>
            </a:r>
            <a:r>
              <a:rPr lang="pl-PL" sz="1600" dirty="0" err="1">
                <a:latin typeface="Century Gothic" panose="020B0502020202020204" pitchFamily="34" charset="0"/>
              </a:rPr>
              <a:t>Programme</a:t>
            </a:r>
            <a:r>
              <a:rPr lang="pl-PL" sz="1600" dirty="0">
                <a:latin typeface="Century Gothic" panose="020B0502020202020204" pitchFamily="34" charset="0"/>
              </a:rPr>
              <a:t> Manual Part 1”</a:t>
            </a:r>
            <a:endParaRPr lang="en-GB" sz="1600" kern="12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43639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59688" y="267089"/>
            <a:ext cx="9086577" cy="595983"/>
          </a:xfrm>
        </p:spPr>
        <p:txBody>
          <a:bodyPr>
            <a:normAutofit/>
          </a:bodyPr>
          <a:lstStyle/>
          <a:p>
            <a:r>
              <a:rPr lang="pl-PL" dirty="0"/>
              <a:t>Wspólne przygotowywanie wniosku aplikacyjnego</a:t>
            </a:r>
            <a:endParaRPr lang="en-GB" dirty="0"/>
          </a:p>
        </p:txBody>
      </p:sp>
      <p:sp>
        <p:nvSpPr>
          <p:cNvPr id="4" name="Rectangle arrodonit 4"/>
          <p:cNvSpPr/>
          <p:nvPr/>
        </p:nvSpPr>
        <p:spPr>
          <a:xfrm>
            <a:off x="838200" y="1316985"/>
            <a:ext cx="10498157" cy="1962243"/>
          </a:xfrm>
          <a:prstGeom prst="roundRect">
            <a:avLst/>
          </a:prstGeom>
          <a:noFill/>
          <a:ln w="2857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pl-PL" sz="2400" b="1" dirty="0">
              <a:solidFill>
                <a:srgbClr val="07147A"/>
              </a:solidFill>
              <a:latin typeface="Century Gothic" panose="020B0502020202020204" pitchFamily="34" charset="0"/>
            </a:endParaRPr>
          </a:p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pl-PL" sz="2400" b="1" dirty="0">
              <a:solidFill>
                <a:srgbClr val="07147A"/>
              </a:solidFill>
              <a:latin typeface="Century Gothic" panose="020B0502020202020204" pitchFamily="34" charset="0"/>
            </a:endParaRPr>
          </a:p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pl-PL" sz="2400" b="1" dirty="0">
              <a:solidFill>
                <a:srgbClr val="07147A"/>
              </a:solidFill>
              <a:latin typeface="Century Gothic" panose="020B0502020202020204" pitchFamily="34" charset="0"/>
            </a:endParaRPr>
          </a:p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ca-ES" sz="2400" dirty="0">
              <a:latin typeface="Century Gothic" panose="020B0502020202020204" pitchFamily="34" charset="0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838200" y="1648989"/>
            <a:ext cx="10040006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l-PL" sz="2400" b="1" dirty="0">
                <a:solidFill>
                  <a:srgbClr val="07147A"/>
                </a:solidFill>
                <a:latin typeface="Century Gothic" panose="020B0502020202020204" pitchFamily="34" charset="0"/>
              </a:rPr>
              <a:t>Sprawdź czy twoja organizacja posiada odpowiednie zasoby/ kompetencje do wdrożenia działań przewidzianych w projekcie</a:t>
            </a:r>
          </a:p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l-PL" sz="2400" b="1" dirty="0">
                <a:solidFill>
                  <a:srgbClr val="07147A"/>
                </a:solidFill>
                <a:latin typeface="Century Gothic" panose="020B0502020202020204" pitchFamily="34" charset="0"/>
              </a:rPr>
              <a:t>Upewnij się, że wszyscy partnerzy spełniają kryteria kwalifikowalności i są w posiadaniu odpowiedniej dokumentacji niezbędnej do wdrożenia działań</a:t>
            </a:r>
          </a:p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l-PL" sz="2400" b="1" dirty="0">
                <a:solidFill>
                  <a:srgbClr val="07147A"/>
                </a:solidFill>
                <a:latin typeface="Century Gothic" panose="020B0502020202020204" pitchFamily="34" charset="0"/>
              </a:rPr>
              <a:t>Wyznacz odpowiednią osobę do kontaktów (osoba, która będzie bezpośrednio pracować na wnioskiem aplikacyjnym)</a:t>
            </a:r>
          </a:p>
        </p:txBody>
      </p:sp>
    </p:spTree>
    <p:extLst>
      <p:ext uri="{BB962C8B-B14F-4D97-AF65-F5344CB8AC3E}">
        <p14:creationId xmlns:p14="http://schemas.microsoft.com/office/powerpoint/2010/main" xmlns="" val="20253103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ESIM COLOURS">
      <a:dk1>
        <a:srgbClr val="07147A"/>
      </a:dk1>
      <a:lt1>
        <a:srgbClr val="FFFFFF"/>
      </a:lt1>
      <a:dk2>
        <a:srgbClr val="751D70"/>
      </a:dk2>
      <a:lt2>
        <a:srgbClr val="FFFFFF"/>
      </a:lt2>
      <a:accent1>
        <a:srgbClr val="5B9BD5"/>
      </a:accent1>
      <a:accent2>
        <a:srgbClr val="5A1BAD"/>
      </a:accent2>
      <a:accent3>
        <a:srgbClr val="A5A5A5"/>
      </a:accent3>
      <a:accent4>
        <a:srgbClr val="9B66E0"/>
      </a:accent4>
      <a:accent5>
        <a:srgbClr val="4472C4"/>
      </a:accent5>
      <a:accent6>
        <a:srgbClr val="07147A"/>
      </a:accent6>
      <a:hlink>
        <a:srgbClr val="4755C6"/>
      </a:hlink>
      <a:folHlink>
        <a:srgbClr val="42103F"/>
      </a:folHlink>
    </a:clrScheme>
    <a:fontScheme name="Century Gothic-Palatino Linotyp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anchor="b"/>
      <a:lstStyle>
        <a:defPPr>
          <a:defRPr sz="3600" dirty="0" err="1" smtClean="0">
            <a:solidFill>
              <a:srgbClr val="07147A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44064</TotalTime>
  <Words>933</Words>
  <Application>Microsoft Office PowerPoint</Application>
  <PresentationFormat>Niestandardowy</PresentationFormat>
  <Paragraphs>137</Paragraphs>
  <Slides>15</Slides>
  <Notes>14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16" baseType="lpstr">
      <vt:lpstr>Office Theme</vt:lpstr>
      <vt:lpstr>Budowanie i utrzymywanie solidnego partnerstwa w projektach współpracy transgranicznej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Aisling Walsh</dc:creator>
  <cp:lastModifiedBy>katarzyna_bartnik</cp:lastModifiedBy>
  <cp:revision>418</cp:revision>
  <cp:lastPrinted>2016-09-27T17:09:34Z</cp:lastPrinted>
  <dcterms:created xsi:type="dcterms:W3CDTF">2016-05-03T14:42:57Z</dcterms:created>
  <dcterms:modified xsi:type="dcterms:W3CDTF">2017-06-09T12:33:50Z</dcterms:modified>
</cp:coreProperties>
</file>